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Lst>
  <p:sldSz cy="5143500" cx="9144000"/>
  <p:notesSz cx="6858000" cy="9144000"/>
  <p:embeddedFontLst>
    <p:embeddedFont>
      <p:font typeface="IBM Plex Sans"/>
      <p:regular r:id="rId89"/>
      <p:bold r:id="rId90"/>
      <p:italic r:id="rId91"/>
      <p:boldItalic r:id="rId92"/>
    </p:embeddedFont>
    <p:embeddedFont>
      <p:font typeface="Overpass"/>
      <p:regular r:id="rId93"/>
      <p:bold r:id="rId94"/>
      <p:italic r:id="rId95"/>
      <p:boldItalic r:id="rId96"/>
    </p:embeddedFont>
    <p:embeddedFont>
      <p:font typeface="IBM Plex Mono SemiBold"/>
      <p:regular r:id="rId97"/>
      <p:bold r:id="rId98"/>
      <p:italic r:id="rId99"/>
      <p:boldItalic r:id="rId100"/>
    </p:embeddedFont>
    <p:embeddedFont>
      <p:font typeface="Overpass SemiBold"/>
      <p:regular r:id="rId101"/>
      <p:bold r:id="rId102"/>
      <p:italic r:id="rId103"/>
      <p:boldItalic r:id="rId104"/>
    </p:embeddedFont>
    <p:embeddedFont>
      <p:font typeface="IBM Plex Mono"/>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IBMPlexMono-italic.fntdata"/><Relationship Id="rId106" Type="http://schemas.openxmlformats.org/officeDocument/2006/relationships/font" Target="fonts/IBMPlexMono-bold.fntdata"/><Relationship Id="rId105" Type="http://schemas.openxmlformats.org/officeDocument/2006/relationships/font" Target="fonts/IBMPlexMono-regular.fntdata"/><Relationship Id="rId104" Type="http://schemas.openxmlformats.org/officeDocument/2006/relationships/font" Target="fonts/OverpassSemiBold-boldItalic.fntdata"/><Relationship Id="rId108" Type="http://schemas.openxmlformats.org/officeDocument/2006/relationships/font" Target="fonts/IBMPlexMono-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OverpassSemiBold-italic.fntdata"/><Relationship Id="rId102" Type="http://schemas.openxmlformats.org/officeDocument/2006/relationships/font" Target="fonts/OverpassSemiBold-bold.fntdata"/><Relationship Id="rId101" Type="http://schemas.openxmlformats.org/officeDocument/2006/relationships/font" Target="fonts/OverpassSemiBold-regular.fntdata"/><Relationship Id="rId100" Type="http://schemas.openxmlformats.org/officeDocument/2006/relationships/font" Target="fonts/IBMPlexMonoSemiBold-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Overpass-italic.fntdata"/><Relationship Id="rId94" Type="http://schemas.openxmlformats.org/officeDocument/2006/relationships/font" Target="fonts/Overpass-bold.fntdata"/><Relationship Id="rId97" Type="http://schemas.openxmlformats.org/officeDocument/2006/relationships/font" Target="fonts/IBMPlexMonoSemiBold-regular.fntdata"/><Relationship Id="rId96" Type="http://schemas.openxmlformats.org/officeDocument/2006/relationships/font" Target="fonts/Overpass-boldItalic.fntdata"/><Relationship Id="rId11" Type="http://schemas.openxmlformats.org/officeDocument/2006/relationships/slide" Target="slides/slide7.xml"/><Relationship Id="rId99" Type="http://schemas.openxmlformats.org/officeDocument/2006/relationships/font" Target="fonts/IBMPlexMonoSemiBold-italic.fntdata"/><Relationship Id="rId10" Type="http://schemas.openxmlformats.org/officeDocument/2006/relationships/slide" Target="slides/slide6.xml"/><Relationship Id="rId98" Type="http://schemas.openxmlformats.org/officeDocument/2006/relationships/font" Target="fonts/IBMPlexMonoSemiBold-bold.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IBMPlexSans-italic.fntdata"/><Relationship Id="rId90" Type="http://schemas.openxmlformats.org/officeDocument/2006/relationships/font" Target="fonts/IBMPlexSans-bold.fntdata"/><Relationship Id="rId93" Type="http://schemas.openxmlformats.org/officeDocument/2006/relationships/font" Target="fonts/Overpass-regular.fntdata"/><Relationship Id="rId92" Type="http://schemas.openxmlformats.org/officeDocument/2006/relationships/font" Target="fonts/IBMPlexSans-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font" Target="fonts/IBMPlexSans-regular.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eccbacf5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eccbacf5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rPr lang="en">
                <a:solidFill>
                  <a:schemeClr val="dk1"/>
                </a:solidFill>
              </a:rPr>
              <a:t>Mozna sme se trefili do spatneho obdobi</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Ddos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Infrastruktura</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dostupnost nebyla 99.99% jak inzeroval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99.99% - </a:t>
            </a:r>
            <a:r>
              <a:rPr lang="en" sz="1200">
                <a:solidFill>
                  <a:schemeClr val="dk1"/>
                </a:solidFill>
                <a:highlight>
                  <a:srgbClr val="FFFFFF"/>
                </a:highlight>
              </a:rPr>
              <a:t>52m 35s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eccbacf5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eccbacf5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eccbacf5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eccbacf5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rPr lang="en"/>
              <a:t>menit konfiguraci = server vypnout a zapnout =&gt; vypadek</a:t>
            </a:r>
            <a:endParaRPr/>
          </a:p>
          <a:p>
            <a:pPr indent="0" lvl="0" marL="0" rtl="0" algn="l">
              <a:spcBef>
                <a:spcPts val="0"/>
              </a:spcBef>
              <a:spcAft>
                <a:spcPts val="0"/>
              </a:spcAft>
              <a:buNone/>
            </a:pPr>
            <a:r>
              <a:rPr lang="en"/>
              <a:t>R</a:t>
            </a:r>
            <a:r>
              <a:rPr lang="en"/>
              <a:t>adi bychom se pripravili na moznost pridavani zdroju co nejhladceji, ne proklikavanim se UI na webu, a az bude hrozit ze spadnem, ne pote co spadnem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2f48766de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2f48766de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rPr lang="en"/>
              <a:t>Frontendaci musi instalovat a konfigurovat php, databazi, pripadne server (ikdyz s tim si laravel umi poradit), takto jsou ready2go (za predpokladu ze si nemusi instalovat docker, pripadne wsl2)</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2eccbacf5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2eccbacf5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ONDREJ</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eccbacf5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eccbacf5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ONDREJ</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eccbacf5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eccbacf5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ONDREJ</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2eccbacf58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2eccbacf58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eccbacf5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eccbacf5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TODO?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eccbacf5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eccbacf5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296ab4fe0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296ab4fe0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eccbacf58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eccbacf58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eccbacf5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eccbacf5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eccbacf5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eccbacf5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ecd28166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ecd28166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rPr lang="en"/>
              <a:t>Odpoved je prozaicka - P</a:t>
            </a:r>
            <a:r>
              <a:rPr lang="en"/>
              <a:t>rotoze jsem to neumel. Vedel sem ze nastane cas kdy bude potreba se presunout do cloudu ale narozdil od nej jsem si VPS vicemene umel nakonfigurovat sam takze se mi problem pro danou chvili podarilo vyresit jeho odsunutim</a:t>
            </a:r>
            <a:endParaRPr/>
          </a:p>
          <a:p>
            <a:pPr indent="0" lvl="0" marL="0" rtl="0" algn="l">
              <a:spcBef>
                <a:spcPts val="0"/>
              </a:spcBef>
              <a:spcAft>
                <a:spcPts val="0"/>
              </a:spcAft>
              <a:buNone/>
            </a:pPr>
            <a:r>
              <a:rPr lang="en"/>
              <a:t>navic VPS reseni bylo podstatne levnejsi, coz se do zacatku taky hodi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eccbacf58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eccbacf58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eccbacf5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eccbacf5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eccbacf5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eccbacf5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eccbacf5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eccbacf5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eccbacf5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eccbacf5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eccbacf5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eccbacf5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2eccbacf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eccbacf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eccbacf5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eccbacf5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eccbacf58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eccbacf5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eccbacf58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eccbacf58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eccbacf5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eccbacf5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f48766d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f48766d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eccbacf58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eccbacf58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eccbacf58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eccbacf58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eccbacf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eccbacf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eccbacf5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eccbacf5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eccbacf58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eccbacf58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eccbacf5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eccbacf5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eccbacf58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eccbacf58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eccbacf58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eccbacf58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eccbacf5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eccbacf5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eccbacf5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eccbacf58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eccbacf5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eccbacf5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eccbacf58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eccbacf58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eccbacf58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eccbacf58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2eccbacf5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2eccbacf5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eccbacf58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eccbacf5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eccbacf5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2eccbacf58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rPr lang="en"/>
              <a:t>TEMP - kdyz uzivatel nahrava nejaky soubor, v dalsim kroku k nemu doplnuje metadata, pak teprv ho ulozi</a:t>
            </a:r>
            <a:endParaRPr/>
          </a:p>
          <a:p>
            <a:pPr indent="0" lvl="0" marL="0" rtl="0" algn="l">
              <a:spcBef>
                <a:spcPts val="0"/>
              </a:spcBef>
              <a:spcAft>
                <a:spcPts val="0"/>
              </a:spcAft>
              <a:buNone/>
            </a:pPr>
            <a:r>
              <a:rPr lang="en"/>
              <a:t>AUTO - soubory ktery si periodicky stahujete odnekud jinud (seznam bankovnich kodu)</a:t>
            </a:r>
            <a:endParaRPr/>
          </a:p>
          <a:p>
            <a:pPr indent="0" lvl="0" marL="0" rtl="0" algn="l">
              <a:spcBef>
                <a:spcPts val="0"/>
              </a:spcBef>
              <a:spcAft>
                <a:spcPts val="0"/>
              </a:spcAft>
              <a:buNone/>
            </a:pPr>
            <a:r>
              <a:rPr lang="en"/>
              <a:t>INTERVENTION - ukazalo se ze z s3 neni mozne nacist exif data, ktery jsou potreba pro srovnani orientace fotek. Resim to nahranim fotky zpet do instance aplikace, fotku otocim a vratim zpet - pokud znate lepsi reseni, sem s nim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eccbacf5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eccbacf5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eccbacf58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eccbacf58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ecd28166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ecd28166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f48766de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f48766de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eccbacf5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eccbacf5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eccbacf58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eccbacf58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eccbacf58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2eccbacf58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eccbacf58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eccbacf58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eccbacf58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eccbacf58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2eccbacf5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2eccbacf5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2ecd28166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2ecd28166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eccbacf5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eccbacf5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PLATFORMA - (</a:t>
            </a:r>
            <a:r>
              <a:rPr lang="en"/>
              <a:t>s prvky sociální sítě na podporu budování komunity)</a:t>
            </a:r>
            <a:endParaRPr/>
          </a:p>
          <a:p>
            <a:pPr indent="0" lvl="0" marL="0" rtl="0" algn="l">
              <a:spcBef>
                <a:spcPts val="0"/>
              </a:spcBef>
              <a:spcAft>
                <a:spcPts val="0"/>
              </a:spcAft>
              <a:buNone/>
            </a:pPr>
            <a:r>
              <a:rPr lang="en"/>
              <a:t>TECHNIKALIE - </a:t>
            </a:r>
            <a:r>
              <a:rPr lang="en"/>
              <a:t>zabezpečený úložný prostor multimédií, rozesílání newsletterů, rss kanál pro podcastery, platební brána, vystavování podkladů pro účetnictví soon</a:t>
            </a:r>
            <a:endParaRPr/>
          </a:p>
          <a:p>
            <a:pPr indent="0" lvl="0" marL="0" rtl="0" algn="l">
              <a:spcBef>
                <a:spcPts val="0"/>
              </a:spcBef>
              <a:spcAft>
                <a:spcPts val="0"/>
              </a:spcAft>
              <a:buNone/>
            </a:pPr>
            <a:r>
              <a:rPr lang="en"/>
              <a:t>TODO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ecd28166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ecd28166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ecd28166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ecd28166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ecd28166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ecd28166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ecd28166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ecd28166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ecd28166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2ecd2816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ecd2816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ecd2816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f48766de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2f48766de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2ecd28166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2ecd28166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ecd28166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2ecd28166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2ecd28166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2ecd28166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ecd28166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ecd28166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ecd28166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2ecd28166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ecd28166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ecd28166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ecd28166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2ecd28166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ecd281663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ecd281663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Příspěvek u jehož detailu bylo dokončené traskódování videa / transformace obrázků</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ecd281663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ecd28166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ecd28166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ecd28166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f48766de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f48766de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ecd28166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ecd28166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ecd28166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2ecd28166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ecd28166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2ecd28166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TODO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96ab4fe0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96ab4fe0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f48766de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f48766de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96ab4fe0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96ab4fe0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96ab4fe07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296ab4fe0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ecd28166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2ecd28166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96ab4fe07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96ab4fe0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eccbacf5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eccbacf5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 name="Google Shape;16;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Overpass"/>
              <a:buNone/>
              <a:defRPr sz="2800">
                <a:latin typeface="Overpass"/>
                <a:ea typeface="Overpass"/>
                <a:cs typeface="Overpass"/>
                <a:sym typeface="Overpas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 name="Google Shape;17;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4"/>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147950"/>
            <a:ext cx="58749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Overpass SemiBold"/>
              <a:buNone/>
              <a:defRPr sz="2100">
                <a:latin typeface="Overpass SemiBold"/>
                <a:ea typeface="Overpass SemiBold"/>
                <a:cs typeface="Overpass SemiBold"/>
                <a:sym typeface="Overpass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Font typeface="Overpass"/>
              <a:buNone/>
              <a:defRPr>
                <a:latin typeface="Overpass"/>
                <a:ea typeface="Overpass"/>
                <a:cs typeface="Overpass"/>
                <a:sym typeface="Overpass"/>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6.xml"/><Relationship Id="rId10" Type="http://schemas.openxmlformats.org/officeDocument/2006/relationships/slideLayout" Target="../slideLayouts/slideLayout5.xml"/><Relationship Id="rId13" Type="http://schemas.openxmlformats.org/officeDocument/2006/relationships/slideLayout" Target="../slideLayouts/slideLayout8.xml"/><Relationship Id="rId12" Type="http://schemas.openxmlformats.org/officeDocument/2006/relationships/slideLayout" Target="../slideLayouts/slideLayout7.xml"/><Relationship Id="rId1" Type="http://schemas.openxmlformats.org/officeDocument/2006/relationships/image" Target="../media/image2.jpg"/><Relationship Id="rId2" Type="http://schemas.openxmlformats.org/officeDocument/2006/relationships/hyperlink" Target="https://twitter.com/ondrejsika" TargetMode="External"/><Relationship Id="rId3" Type="http://schemas.openxmlformats.org/officeDocument/2006/relationships/hyperlink" Target="mailto:ondrej@sika.io" TargetMode="External"/><Relationship Id="rId4" Type="http://schemas.openxmlformats.org/officeDocument/2006/relationships/hyperlink" Target="https://sika.io" TargetMode="External"/><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theme" Target="../theme/theme2.xml"/><Relationship Id="rId16" Type="http://schemas.openxmlformats.org/officeDocument/2006/relationships/slideLayout" Target="../slideLayouts/slideLayout11.xml"/><Relationship Id="rId5" Type="http://schemas.openxmlformats.org/officeDocument/2006/relationships/hyperlink" Target="https://linkedin.com/in/ondrejsika" TargetMode="External"/><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05250"/>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1E1E1"/>
              </a:buClr>
              <a:buSzPts val="2500"/>
              <a:buFont typeface="IBM Plex Mono"/>
              <a:buNone/>
              <a:defRPr b="1" sz="2500">
                <a:solidFill>
                  <a:srgbClr val="E1E1E1"/>
                </a:solidFill>
                <a:latin typeface="IBM Plex Mono"/>
                <a:ea typeface="IBM Plex Mono"/>
                <a:cs typeface="IBM Plex Mono"/>
                <a:sym typeface="IBM Plex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50138"/>
            <a:ext cx="7929000" cy="2940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C8BFB0"/>
              </a:buClr>
              <a:buSzPts val="1800"/>
              <a:buFont typeface="IBM Plex Sans"/>
              <a:buChar char="■"/>
              <a:defRPr sz="1800">
                <a:solidFill>
                  <a:srgbClr val="E1E1E1"/>
                </a:solidFill>
                <a:latin typeface="IBM Plex Sans"/>
                <a:ea typeface="IBM Plex Sans"/>
                <a:cs typeface="IBM Plex Sans"/>
                <a:sym typeface="IBM Plex Sans"/>
              </a:defRPr>
            </a:lvl1pPr>
            <a:lvl2pPr indent="-317500" lvl="1" marL="9144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2pPr>
            <a:lvl3pPr indent="-317500" lvl="2" marL="13716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3pPr>
            <a:lvl4pPr indent="-317500" lvl="3" marL="1828800" rtl="0">
              <a:lnSpc>
                <a:spcPct val="115000"/>
              </a:lnSpc>
              <a:spcBef>
                <a:spcPts val="1600"/>
              </a:spcBef>
              <a:spcAft>
                <a:spcPts val="0"/>
              </a:spcAft>
              <a:buClr>
                <a:srgbClr val="E1E1E1"/>
              </a:buClr>
              <a:buSzPts val="1400"/>
              <a:buFont typeface="IBM Plex Sans"/>
              <a:buChar char="▫"/>
              <a:defRPr>
                <a:solidFill>
                  <a:srgbClr val="E1E1E1"/>
                </a:solidFill>
                <a:latin typeface="IBM Plex Sans"/>
                <a:ea typeface="IBM Plex Sans"/>
                <a:cs typeface="IBM Plex Sans"/>
                <a:sym typeface="IBM Plex Sans"/>
              </a:defRPr>
            </a:lvl4pPr>
            <a:lvl5pPr indent="-317500" lvl="4" marL="22860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5pPr>
            <a:lvl6pPr indent="-317500" lvl="5" marL="27432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6pPr>
            <a:lvl7pPr indent="-317500" lvl="6" marL="32004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7pPr>
            <a:lvl8pPr indent="-317500" lvl="7" marL="36576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8pPr>
            <a:lvl9pPr indent="-317500" lvl="8" marL="4114800" rtl="0">
              <a:lnSpc>
                <a:spcPct val="115000"/>
              </a:lnSpc>
              <a:spcBef>
                <a:spcPts val="1600"/>
              </a:spcBef>
              <a:spcAft>
                <a:spcPts val="1600"/>
              </a:spcAft>
              <a:buClr>
                <a:srgbClr val="C8BFB0"/>
              </a:buClr>
              <a:buSzPts val="1400"/>
              <a:buFont typeface="IBM Plex Sans"/>
              <a:buChar char="▫"/>
              <a:defRPr>
                <a:solidFill>
                  <a:srgbClr val="E1E1E1"/>
                </a:solidFill>
                <a:latin typeface="IBM Plex Sans"/>
                <a:ea typeface="IBM Plex Sans"/>
                <a:cs typeface="IBM Plex Sans"/>
                <a:sym typeface="IBM Plex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title"/>
          </p:nvPr>
        </p:nvSpPr>
        <p:spPr>
          <a:xfrm>
            <a:off x="311700" y="703375"/>
            <a:ext cx="7033800" cy="567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808080"/>
                </a:solidFill>
                <a:latin typeface="IBM Plex Mono SemiBold"/>
                <a:ea typeface="IBM Plex Mono SemiBold"/>
                <a:cs typeface="IBM Plex Mono SemiBold"/>
                <a:sym typeface="IBM Plex Mono SemiBold"/>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p:txBody>
      </p:sp>
      <p:sp>
        <p:nvSpPr>
          <p:cNvPr id="10" name="Google Shape;10;p1"/>
          <p:cNvSpPr txBox="1"/>
          <p:nvPr/>
        </p:nvSpPr>
        <p:spPr>
          <a:xfrm>
            <a:off x="311700" y="4663225"/>
            <a:ext cx="1091400" cy="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E1E1E1"/>
                </a:solidFill>
                <a:uFill>
                  <a:noFill/>
                </a:uFill>
                <a:latin typeface="IBM Plex Mono SemiBold"/>
                <a:ea typeface="IBM Plex Mono SemiBold"/>
                <a:cs typeface="IBM Plex Mono SemiBold"/>
                <a:sym typeface="IBM Plex Mono SemiBold"/>
                <a:hlinkClick r:id="rId2">
                  <a:extLst>
                    <a:ext uri="{A12FA001-AC4F-418D-AE19-62706E023703}">
                      <ahyp:hlinkClr val="tx"/>
                    </a:ext>
                  </a:extLst>
                </a:hlinkClick>
              </a:rPr>
              <a:t>@ondrejsika</a:t>
            </a:r>
            <a:endParaRPr sz="900">
              <a:solidFill>
                <a:srgbClr val="E1E1E1"/>
              </a:solidFill>
              <a:latin typeface="IBM Plex Mono SemiBold"/>
              <a:ea typeface="IBM Plex Mono SemiBold"/>
              <a:cs typeface="IBM Plex Mono SemiBold"/>
              <a:sym typeface="IBM Plex Mono SemiBold"/>
            </a:endParaRPr>
          </a:p>
        </p:txBody>
      </p:sp>
      <p:sp>
        <p:nvSpPr>
          <p:cNvPr id="11" name="Google Shape;11;p1"/>
          <p:cNvSpPr txBox="1"/>
          <p:nvPr/>
        </p:nvSpPr>
        <p:spPr>
          <a:xfrm>
            <a:off x="1249500" y="4663225"/>
            <a:ext cx="1192800" cy="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hlink"/>
                </a:solidFill>
                <a:uFill>
                  <a:noFill/>
                </a:uFill>
                <a:latin typeface="IBM Plex Mono SemiBold"/>
                <a:ea typeface="IBM Plex Mono SemiBold"/>
                <a:cs typeface="IBM Plex Mono SemiBold"/>
                <a:sym typeface="IBM Plex Mono SemiBold"/>
                <a:hlinkClick r:id="rId3"/>
              </a:rPr>
              <a:t>ondrej@sika.io</a:t>
            </a:r>
            <a:endParaRPr sz="900">
              <a:solidFill>
                <a:srgbClr val="E1E1E1"/>
              </a:solidFill>
              <a:latin typeface="IBM Plex Mono SemiBold"/>
              <a:ea typeface="IBM Plex Mono SemiBold"/>
              <a:cs typeface="IBM Plex Mono SemiBold"/>
              <a:sym typeface="IBM Plex Mono SemiBold"/>
            </a:endParaRPr>
          </a:p>
        </p:txBody>
      </p:sp>
      <p:sp>
        <p:nvSpPr>
          <p:cNvPr id="12" name="Google Shape;12;p1"/>
          <p:cNvSpPr txBox="1"/>
          <p:nvPr/>
        </p:nvSpPr>
        <p:spPr>
          <a:xfrm>
            <a:off x="2375925" y="4663225"/>
            <a:ext cx="996300" cy="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hlink"/>
                </a:solidFill>
                <a:uFill>
                  <a:noFill/>
                </a:uFill>
                <a:latin typeface="IBM Plex Mono SemiBold"/>
                <a:ea typeface="IBM Plex Mono SemiBold"/>
                <a:cs typeface="IBM Plex Mono SemiBold"/>
                <a:sym typeface="IBM Plex Mono SemiBold"/>
                <a:hlinkClick r:id="rId4"/>
              </a:rPr>
              <a:t>sika.io</a:t>
            </a:r>
            <a:endParaRPr sz="900">
              <a:solidFill>
                <a:srgbClr val="E1E1E1"/>
              </a:solidFill>
              <a:latin typeface="IBM Plex Mono SemiBold"/>
              <a:ea typeface="IBM Plex Mono SemiBold"/>
              <a:cs typeface="IBM Plex Mono SemiBold"/>
              <a:sym typeface="IBM Plex Mono SemiBold"/>
            </a:endParaRPr>
          </a:p>
        </p:txBody>
      </p:sp>
      <p:sp>
        <p:nvSpPr>
          <p:cNvPr id="13" name="Google Shape;13;p1"/>
          <p:cNvSpPr txBox="1"/>
          <p:nvPr/>
        </p:nvSpPr>
        <p:spPr>
          <a:xfrm>
            <a:off x="3002225" y="4663250"/>
            <a:ext cx="1295100" cy="2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hlink"/>
                </a:solidFill>
                <a:uFill>
                  <a:noFill/>
                </a:uFill>
                <a:latin typeface="IBM Plex Mono"/>
                <a:ea typeface="IBM Plex Mono"/>
                <a:cs typeface="IBM Plex Mono"/>
                <a:sym typeface="IBM Plex Mono"/>
                <a:hlinkClick r:id="rId5"/>
              </a:rPr>
              <a:t>/in/ondrejsika</a:t>
            </a:r>
            <a:endParaRPr b="1" sz="900">
              <a:solidFill>
                <a:srgbClr val="E1E1E1"/>
              </a:solidFill>
              <a:latin typeface="IBM Plex Mono"/>
              <a:ea typeface="IBM Plex Mono"/>
              <a:cs typeface="IBM Plex Mono"/>
              <a:sym typeface="IBM Plex Mono"/>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ondrej@sika.io" TargetMode="External"/><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github.com/sikalabs/tergu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3.png"/><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mailto:ondrej@sika.io" TargetMode="External"/><Relationship Id="rId4" Type="http://schemas.openxmlformats.org/officeDocument/2006/relationships/hyperlink" Target="mailto:david@pickey.cz" TargetMode="External"/><Relationship Id="rId5" Type="http://schemas.openxmlformats.org/officeDocument/2006/relationships/hyperlink" Target="https://www.pickey.cz" TargetMode="External"/><Relationship Id="rId6" Type="http://schemas.openxmlformats.org/officeDocument/2006/relationships/hyperlink" Target="https://sika.link/slide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1" type="subTitle"/>
          </p:nvPr>
        </p:nvSpPr>
        <p:spPr>
          <a:xfrm>
            <a:off x="311700" y="3289450"/>
            <a:ext cx="8520600" cy="13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FFFFFF"/>
                </a:solidFill>
              </a:rPr>
              <a:t>Ondřej Šika &amp; David Slačálek</a:t>
            </a:r>
            <a:endParaRPr sz="1600">
              <a:solidFill>
                <a:srgbClr val="FFFFFF"/>
              </a:solidFill>
            </a:endParaRPr>
          </a:p>
          <a:p>
            <a:pPr indent="0" lvl="0" marL="0" rtl="0" algn="l">
              <a:spcBef>
                <a:spcPts val="0"/>
              </a:spcBef>
              <a:spcAft>
                <a:spcPts val="0"/>
              </a:spcAft>
              <a:buClr>
                <a:schemeClr val="dk1"/>
              </a:buClr>
              <a:buSzPts val="1100"/>
              <a:buFont typeface="Arial"/>
              <a:buNone/>
            </a:pPr>
            <a:r>
              <a:t/>
            </a:r>
            <a:endParaRPr sz="600">
              <a:solidFill>
                <a:srgbClr val="FFFFFF"/>
              </a:solidFill>
            </a:endParaRPr>
          </a:p>
          <a:p>
            <a:pPr indent="0" lvl="0" marL="0" rtl="0" algn="l">
              <a:spcBef>
                <a:spcPts val="0"/>
              </a:spcBef>
              <a:spcAft>
                <a:spcPts val="0"/>
              </a:spcAft>
              <a:buClr>
                <a:schemeClr val="dk1"/>
              </a:buClr>
              <a:buSzPts val="1100"/>
              <a:buFont typeface="Arial"/>
              <a:buNone/>
            </a:pPr>
            <a:r>
              <a:rPr lang="en" sz="1600">
                <a:solidFill>
                  <a:srgbClr val="FFFFFF"/>
                </a:solidFill>
                <a:uFill>
                  <a:noFill/>
                </a:uFill>
                <a:hlinkClick r:id="rId3">
                  <a:extLst>
                    <a:ext uri="{A12FA001-AC4F-418D-AE19-62706E023703}">
                      <ahyp:hlinkClr val="tx"/>
                    </a:ext>
                  </a:extLst>
                </a:hlinkClick>
              </a:rPr>
              <a:t>ondrej@sika.io</a:t>
            </a:r>
            <a:endParaRPr sz="1600">
              <a:solidFill>
                <a:srgbClr val="FFFFFF"/>
              </a:solidFill>
            </a:endParaRPr>
          </a:p>
          <a:p>
            <a:pPr indent="0" lvl="0" marL="0" rtl="0" algn="l">
              <a:spcBef>
                <a:spcPts val="0"/>
              </a:spcBef>
              <a:spcAft>
                <a:spcPts val="0"/>
              </a:spcAft>
              <a:buClr>
                <a:schemeClr val="dk1"/>
              </a:buClr>
              <a:buSzPts val="1100"/>
              <a:buFont typeface="Arial"/>
              <a:buNone/>
            </a:pPr>
            <a:r>
              <a:rPr lang="en" sz="1600">
                <a:solidFill>
                  <a:srgbClr val="FFFFFF"/>
                </a:solidFill>
              </a:rPr>
              <a:t>@ondrejsika</a:t>
            </a:r>
            <a:endParaRPr sz="1600">
              <a:solidFill>
                <a:srgbClr val="FFFFFF"/>
              </a:solidFill>
            </a:endParaRPr>
          </a:p>
          <a:p>
            <a:pPr indent="0" lvl="0" marL="0" rtl="0" algn="l">
              <a:spcBef>
                <a:spcPts val="0"/>
              </a:spcBef>
              <a:spcAft>
                <a:spcPts val="0"/>
              </a:spcAft>
              <a:buClr>
                <a:schemeClr val="dk1"/>
              </a:buClr>
              <a:buSzPts val="1100"/>
              <a:buFont typeface="Arial"/>
              <a:buNone/>
            </a:pPr>
            <a:r>
              <a:t/>
            </a:r>
            <a:endParaRPr sz="600">
              <a:solidFill>
                <a:srgbClr val="FFFFFF"/>
              </a:solidFill>
            </a:endParaRPr>
          </a:p>
          <a:p>
            <a:pPr indent="0" lvl="0" marL="0" rtl="0" algn="l">
              <a:spcBef>
                <a:spcPts val="0"/>
              </a:spcBef>
              <a:spcAft>
                <a:spcPts val="0"/>
              </a:spcAft>
              <a:buClr>
                <a:schemeClr val="dk1"/>
              </a:buClr>
              <a:buSzPts val="1100"/>
              <a:buFont typeface="Arial"/>
              <a:buNone/>
            </a:pPr>
            <a:r>
              <a:rPr lang="en" sz="1200">
                <a:solidFill>
                  <a:srgbClr val="FFFFFF"/>
                </a:solidFill>
              </a:rPr>
              <a:t>Posobota, 28. 5. 2022</a:t>
            </a:r>
            <a:endParaRPr sz="1200">
              <a:solidFill>
                <a:srgbClr val="FFFFFF"/>
              </a:solidFill>
            </a:endParaRPr>
          </a:p>
        </p:txBody>
      </p:sp>
      <p:sp>
        <p:nvSpPr>
          <p:cNvPr id="60" name="Google Shape;60;p13"/>
          <p:cNvSpPr txBox="1"/>
          <p:nvPr>
            <p:ph type="ctrTitle"/>
          </p:nvPr>
        </p:nvSpPr>
        <p:spPr>
          <a:xfrm>
            <a:off x="311700" y="420850"/>
            <a:ext cx="8520600" cy="23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900"/>
              <a:t>Migrace Pickey.cz</a:t>
            </a:r>
            <a:endParaRPr sz="2900"/>
          </a:p>
          <a:p>
            <a:pPr indent="0" lvl="0" marL="0" rtl="0" algn="l">
              <a:spcBef>
                <a:spcPts val="0"/>
              </a:spcBef>
              <a:spcAft>
                <a:spcPts val="0"/>
              </a:spcAft>
              <a:buClr>
                <a:schemeClr val="dk1"/>
              </a:buClr>
              <a:buSzPts val="1100"/>
              <a:buFont typeface="Arial"/>
              <a:buNone/>
            </a:pPr>
            <a:r>
              <a:rPr lang="en" sz="2900"/>
              <a:t>z VPS do Kubernetes</a:t>
            </a:r>
            <a:endParaRPr sz="2900"/>
          </a:p>
          <a:p>
            <a:pPr indent="0" lvl="0" marL="0" rtl="0" algn="l">
              <a:spcBef>
                <a:spcPts val="0"/>
              </a:spcBef>
              <a:spcAft>
                <a:spcPts val="0"/>
              </a:spcAft>
              <a:buClr>
                <a:schemeClr val="dk1"/>
              </a:buClr>
              <a:buSzPts val="1100"/>
              <a:buFont typeface="Arial"/>
              <a:buNone/>
            </a:pPr>
            <a:r>
              <a:rPr lang="en" sz="2900"/>
              <a:t>v cloudu</a:t>
            </a:r>
            <a:endParaRPr sz="2900"/>
          </a:p>
        </p:txBody>
      </p:sp>
      <p:pic>
        <p:nvPicPr>
          <p:cNvPr id="61" name="Google Shape;61;p13"/>
          <p:cNvPicPr preferRelativeResize="0"/>
          <p:nvPr/>
        </p:nvPicPr>
        <p:blipFill>
          <a:blip r:embed="rId4">
            <a:alphaModFix/>
          </a:blip>
          <a:stretch>
            <a:fillRect/>
          </a:stretch>
        </p:blipFill>
        <p:spPr>
          <a:xfrm>
            <a:off x="4576625" y="2002838"/>
            <a:ext cx="1251324" cy="1251324"/>
          </a:xfrm>
          <a:prstGeom prst="rect">
            <a:avLst/>
          </a:prstGeom>
          <a:noFill/>
          <a:ln>
            <a:noFill/>
          </a:ln>
        </p:spPr>
      </p:pic>
      <p:pic>
        <p:nvPicPr>
          <p:cNvPr id="62" name="Google Shape;62;p13"/>
          <p:cNvPicPr preferRelativeResize="0"/>
          <p:nvPr/>
        </p:nvPicPr>
        <p:blipFill>
          <a:blip r:embed="rId5">
            <a:alphaModFix/>
          </a:blip>
          <a:stretch>
            <a:fillRect/>
          </a:stretch>
        </p:blipFill>
        <p:spPr>
          <a:xfrm>
            <a:off x="5650950" y="3106450"/>
            <a:ext cx="1072800" cy="1072800"/>
          </a:xfrm>
          <a:prstGeom prst="rect">
            <a:avLst/>
          </a:prstGeom>
          <a:noFill/>
          <a:ln>
            <a:noFill/>
          </a:ln>
        </p:spPr>
      </p:pic>
      <p:pic>
        <p:nvPicPr>
          <p:cNvPr id="63" name="Google Shape;63;p13"/>
          <p:cNvPicPr preferRelativeResize="0"/>
          <p:nvPr/>
        </p:nvPicPr>
        <p:blipFill>
          <a:blip r:embed="rId6">
            <a:alphaModFix/>
          </a:blip>
          <a:stretch>
            <a:fillRect/>
          </a:stretch>
        </p:blipFill>
        <p:spPr>
          <a:xfrm>
            <a:off x="6021500" y="34575"/>
            <a:ext cx="2852725" cy="2852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Spolehlivost / Dostupnost</a:t>
            </a:r>
            <a:endParaRPr/>
          </a:p>
        </p:txBody>
      </p:sp>
      <p:sp>
        <p:nvSpPr>
          <p:cNvPr id="119" name="Google Shape;119;p22"/>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Nepříjemné výpadky poskytovatel VPS</a:t>
            </a:r>
            <a:endParaRPr b="1" sz="2000"/>
          </a:p>
          <a:p>
            <a:pPr indent="-355600" lvl="0" marL="457200" rtl="0" algn="l">
              <a:lnSpc>
                <a:spcPct val="150000"/>
              </a:lnSpc>
              <a:spcBef>
                <a:spcPts val="0"/>
              </a:spcBef>
              <a:spcAft>
                <a:spcPts val="0"/>
              </a:spcAft>
              <a:buSzPts val="2000"/>
              <a:buChar char="■"/>
            </a:pPr>
            <a:r>
              <a:rPr b="1" lang="en" sz="2000"/>
              <a:t>Chyběla jednodnoduchá možnost HA řešení</a:t>
            </a:r>
            <a:endParaRPr b="1"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 time deployment</a:t>
            </a:r>
            <a:endParaRPr/>
          </a:p>
        </p:txBody>
      </p:sp>
      <p:sp>
        <p:nvSpPr>
          <p:cNvPr id="125" name="Google Shape;125;p23"/>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Současná migrace probíhá pomocí RSYNC</a:t>
            </a:r>
            <a:endParaRPr b="1" sz="2000"/>
          </a:p>
          <a:p>
            <a:pPr indent="-355600" lvl="0" marL="457200" rtl="0" algn="l">
              <a:lnSpc>
                <a:spcPct val="150000"/>
              </a:lnSpc>
              <a:spcBef>
                <a:spcPts val="0"/>
              </a:spcBef>
              <a:spcAft>
                <a:spcPts val="0"/>
              </a:spcAft>
              <a:buSzPts val="2000"/>
              <a:buChar char="■"/>
            </a:pPr>
            <a:r>
              <a:rPr b="1" lang="en" sz="2000"/>
              <a:t>Dočasně nekonzistentní kód na serveru (v průběhu nasazování)</a:t>
            </a:r>
            <a:endParaRPr b="1" sz="2000"/>
          </a:p>
          <a:p>
            <a:pPr indent="-355600" lvl="0" marL="457200" rtl="0" algn="l">
              <a:lnSpc>
                <a:spcPct val="150000"/>
              </a:lnSpc>
              <a:spcBef>
                <a:spcPts val="0"/>
              </a:spcBef>
              <a:spcAft>
                <a:spcPts val="0"/>
              </a:spcAft>
              <a:buSzPts val="2000"/>
              <a:buChar char="■"/>
            </a:pPr>
            <a:r>
              <a:rPr b="1" lang="en" sz="2000"/>
              <a:t>Deploy v noci (v době malé návštěvnosti)</a:t>
            </a:r>
            <a:endParaRPr b="1" sz="2000"/>
          </a:p>
          <a:p>
            <a:pPr indent="-355600" lvl="0" marL="457200" rtl="0" algn="l">
              <a:lnSpc>
                <a:spcPct val="150000"/>
              </a:lnSpc>
              <a:spcBef>
                <a:spcPts val="0"/>
              </a:spcBef>
              <a:spcAft>
                <a:spcPts val="0"/>
              </a:spcAft>
              <a:buSzPts val="2000"/>
              <a:buChar char="■"/>
            </a:pPr>
            <a:r>
              <a:rPr b="1" lang="en" sz="2000"/>
              <a:t>Žádná graceful termination long term jobů</a:t>
            </a:r>
            <a:endParaRPr b="1"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Škálovatelnost</a:t>
            </a:r>
            <a:endParaRPr/>
          </a:p>
        </p:txBody>
      </p:sp>
      <p:sp>
        <p:nvSpPr>
          <p:cNvPr id="131" name="Google Shape;131;p24"/>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Očekávaný růst</a:t>
            </a:r>
            <a:endParaRPr b="1" sz="2000"/>
          </a:p>
          <a:p>
            <a:pPr indent="-355600" lvl="0" marL="457200" rtl="0" algn="l">
              <a:lnSpc>
                <a:spcPct val="150000"/>
              </a:lnSpc>
              <a:spcBef>
                <a:spcPts val="0"/>
              </a:spcBef>
              <a:spcAft>
                <a:spcPts val="0"/>
              </a:spcAft>
              <a:buSzPts val="2000"/>
              <a:buChar char="■"/>
            </a:pPr>
            <a:r>
              <a:rPr b="1" lang="en" sz="2000"/>
              <a:t>Škálování s výpadkem (nutný restart VM)</a:t>
            </a:r>
            <a:endParaRPr b="1" sz="2000"/>
          </a:p>
          <a:p>
            <a:pPr indent="-355600" lvl="0" marL="457200" rtl="0" algn="l">
              <a:lnSpc>
                <a:spcPct val="150000"/>
              </a:lnSpc>
              <a:spcBef>
                <a:spcPts val="0"/>
              </a:spcBef>
              <a:spcAft>
                <a:spcPts val="0"/>
              </a:spcAft>
              <a:buSzPts val="2000"/>
              <a:buChar char="■"/>
            </a:pPr>
            <a:r>
              <a:rPr b="1" lang="en" sz="2000"/>
              <a:t>Možnost autoscalingu (v budoucnu)</a:t>
            </a:r>
            <a:endParaRPr b="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Udržitelnost &amp; technologický dluh</a:t>
            </a:r>
            <a:endParaRPr/>
          </a:p>
        </p:txBody>
      </p:sp>
      <p:sp>
        <p:nvSpPr>
          <p:cNvPr id="137" name="Google Shape;137;p25"/>
          <p:cNvSpPr txBox="1"/>
          <p:nvPr>
            <p:ph idx="1" type="body"/>
          </p:nvPr>
        </p:nvSpPr>
        <p:spPr>
          <a:xfrm>
            <a:off x="311700" y="1250150"/>
            <a:ext cx="83379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Příprava  platformy na růst teamu</a:t>
            </a:r>
            <a:endParaRPr b="1" sz="2000"/>
          </a:p>
          <a:p>
            <a:pPr indent="-355600" lvl="1" marL="914400" rtl="0" algn="l">
              <a:lnSpc>
                <a:spcPct val="150000"/>
              </a:lnSpc>
              <a:spcBef>
                <a:spcPts val="0"/>
              </a:spcBef>
              <a:spcAft>
                <a:spcPts val="0"/>
              </a:spcAft>
              <a:buSzPts val="2000"/>
              <a:buChar char="◻"/>
            </a:pPr>
            <a:r>
              <a:rPr b="1" lang="en" sz="2000"/>
              <a:t>Použití </a:t>
            </a:r>
            <a:r>
              <a:rPr b="1" lang="en" sz="2000"/>
              <a:t>standardních</a:t>
            </a:r>
            <a:r>
              <a:rPr b="1" lang="en" sz="2000"/>
              <a:t> technologií a přístupů (</a:t>
            </a:r>
            <a:r>
              <a:rPr b="1" lang="en" sz="2000"/>
              <a:t>Kubernetes</a:t>
            </a:r>
            <a:r>
              <a:rPr b="1" lang="en" sz="2000"/>
              <a:t>, …)</a:t>
            </a:r>
            <a:endParaRPr b="1" sz="2000"/>
          </a:p>
          <a:p>
            <a:pPr indent="-355600" lvl="1" marL="914400" rtl="0" algn="l">
              <a:lnSpc>
                <a:spcPct val="150000"/>
              </a:lnSpc>
              <a:spcBef>
                <a:spcPts val="0"/>
              </a:spcBef>
              <a:spcAft>
                <a:spcPts val="0"/>
              </a:spcAft>
              <a:buSzPts val="2000"/>
              <a:buChar char="◻"/>
            </a:pPr>
            <a:r>
              <a:rPr b="1" lang="en" sz="2000"/>
              <a:t>Docker Compose pro lokální vývoj</a:t>
            </a:r>
            <a:endParaRPr b="1" sz="2000"/>
          </a:p>
          <a:p>
            <a:pPr indent="-355600" lvl="0" marL="457200" rtl="0" algn="l">
              <a:lnSpc>
                <a:spcPct val="150000"/>
              </a:lnSpc>
              <a:spcBef>
                <a:spcPts val="0"/>
              </a:spcBef>
              <a:spcAft>
                <a:spcPts val="0"/>
              </a:spcAft>
              <a:buSzPts val="2000"/>
              <a:buChar char="■"/>
            </a:pPr>
            <a:r>
              <a:rPr b="1" lang="en" sz="2000"/>
              <a:t>Jednodušší onboarding</a:t>
            </a:r>
            <a:endParaRPr b="1"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Ř</a:t>
            </a:r>
            <a:r>
              <a:rPr b="1" lang="en" sz="5000"/>
              <a:t>ešení</a:t>
            </a:r>
            <a:endParaRPr b="1" sz="5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Řešení</a:t>
            </a:r>
            <a:endParaRPr/>
          </a:p>
        </p:txBody>
      </p:sp>
      <p:sp>
        <p:nvSpPr>
          <p:cNvPr id="149" name="Google Shape;149;p27"/>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Přesunout</a:t>
            </a:r>
            <a:r>
              <a:rPr b="1" lang="en" sz="5000"/>
              <a:t> Pickey.cz do Kubernetes v Cloudu</a:t>
            </a:r>
            <a:endParaRPr b="1" sz="5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čem to dnes bude</a:t>
            </a:r>
            <a:endParaRPr/>
          </a:p>
        </p:txBody>
      </p:sp>
      <p:sp>
        <p:nvSpPr>
          <p:cNvPr id="155" name="Google Shape;155;p28"/>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Technologický stack</a:t>
            </a:r>
            <a:endParaRPr b="1" sz="2000"/>
          </a:p>
          <a:p>
            <a:pPr indent="-355600" lvl="0" marL="457200" rtl="0" algn="l">
              <a:lnSpc>
                <a:spcPct val="150000"/>
              </a:lnSpc>
              <a:spcBef>
                <a:spcPts val="0"/>
              </a:spcBef>
              <a:spcAft>
                <a:spcPts val="0"/>
              </a:spcAft>
              <a:buSzPts val="2000"/>
              <a:buChar char="■"/>
            </a:pPr>
            <a:r>
              <a:rPr b="1" lang="en" sz="2000"/>
              <a:t>Původní stav</a:t>
            </a:r>
            <a:endParaRPr b="1" sz="2000"/>
          </a:p>
          <a:p>
            <a:pPr indent="-355600" lvl="0" marL="457200" rtl="0" algn="l">
              <a:lnSpc>
                <a:spcPct val="150000"/>
              </a:lnSpc>
              <a:spcBef>
                <a:spcPts val="0"/>
              </a:spcBef>
              <a:spcAft>
                <a:spcPts val="0"/>
              </a:spcAft>
              <a:buSzPts val="2000"/>
              <a:buChar char="■"/>
            </a:pPr>
            <a:r>
              <a:rPr b="1" lang="en" sz="2000"/>
              <a:t>Nový stack</a:t>
            </a:r>
            <a:endParaRPr b="1" sz="2000"/>
          </a:p>
          <a:p>
            <a:pPr indent="-355600" lvl="0" marL="457200" rtl="0" algn="l">
              <a:lnSpc>
                <a:spcPct val="150000"/>
              </a:lnSpc>
              <a:spcBef>
                <a:spcPts val="0"/>
              </a:spcBef>
              <a:spcAft>
                <a:spcPts val="0"/>
              </a:spcAft>
              <a:buSzPts val="2000"/>
              <a:buChar char="■"/>
            </a:pPr>
            <a:r>
              <a:rPr b="1" lang="en" sz="2000"/>
              <a:t>Změny v aplikaci</a:t>
            </a:r>
            <a:endParaRPr b="1" sz="2000"/>
          </a:p>
          <a:p>
            <a:pPr indent="-355600" lvl="0" marL="457200" rtl="0" algn="l">
              <a:lnSpc>
                <a:spcPct val="150000"/>
              </a:lnSpc>
              <a:spcBef>
                <a:spcPts val="0"/>
              </a:spcBef>
              <a:spcAft>
                <a:spcPts val="0"/>
              </a:spcAft>
              <a:buSzPts val="2000"/>
              <a:buChar char="■"/>
            </a:pPr>
            <a:r>
              <a:rPr b="1" lang="en" sz="2000"/>
              <a:t>Změny v deploymentu</a:t>
            </a:r>
            <a:endParaRPr b="1" sz="2000"/>
          </a:p>
          <a:p>
            <a:pPr indent="-355600" lvl="0" marL="457200" rtl="0" algn="l">
              <a:lnSpc>
                <a:spcPct val="150000"/>
              </a:lnSpc>
              <a:spcBef>
                <a:spcPts val="0"/>
              </a:spcBef>
              <a:spcAft>
                <a:spcPts val="0"/>
              </a:spcAft>
              <a:buSzPts val="2000"/>
              <a:buChar char="■"/>
            </a:pPr>
            <a:r>
              <a:rPr b="1" lang="en" sz="2000"/>
              <a:t>Fuckupy</a:t>
            </a:r>
            <a:endParaRPr b="1" sz="2000"/>
          </a:p>
          <a:p>
            <a:pPr indent="-355600" lvl="0" marL="457200" rtl="0" algn="l">
              <a:lnSpc>
                <a:spcPct val="150000"/>
              </a:lnSpc>
              <a:spcBef>
                <a:spcPts val="0"/>
              </a:spcBef>
              <a:spcAft>
                <a:spcPts val="0"/>
              </a:spcAft>
              <a:buSzPts val="2000"/>
              <a:buChar char="■"/>
            </a:pPr>
            <a:r>
              <a:rPr b="1" lang="en" sz="2000"/>
              <a:t>Výsledek</a:t>
            </a:r>
            <a:endParaRPr b="1"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Technologický stack</a:t>
            </a:r>
            <a:endParaRPr b="1" sz="5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Technologický stack</a:t>
            </a:r>
            <a:endParaRPr/>
          </a:p>
        </p:txBody>
      </p:sp>
      <p:sp>
        <p:nvSpPr>
          <p:cNvPr id="167" name="Google Shape;167;p30"/>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Backend</a:t>
            </a:r>
            <a:endParaRPr b="1" sz="2000"/>
          </a:p>
          <a:p>
            <a:pPr indent="-355600" lvl="1" marL="914400" rtl="0" algn="l">
              <a:lnSpc>
                <a:spcPct val="150000"/>
              </a:lnSpc>
              <a:spcBef>
                <a:spcPts val="0"/>
              </a:spcBef>
              <a:spcAft>
                <a:spcPts val="0"/>
              </a:spcAft>
              <a:buSzPts val="2000"/>
              <a:buChar char="◻"/>
            </a:pPr>
            <a:r>
              <a:rPr b="1" lang="en" sz="2000"/>
              <a:t>PHP 8 + Laravel</a:t>
            </a:r>
            <a:endParaRPr b="1" sz="2000"/>
          </a:p>
          <a:p>
            <a:pPr indent="-355600" lvl="0" marL="457200" rtl="0" algn="l">
              <a:lnSpc>
                <a:spcPct val="150000"/>
              </a:lnSpc>
              <a:spcBef>
                <a:spcPts val="0"/>
              </a:spcBef>
              <a:spcAft>
                <a:spcPts val="0"/>
              </a:spcAft>
              <a:buSzPts val="2000"/>
              <a:buChar char="■"/>
            </a:pPr>
            <a:r>
              <a:rPr b="1" lang="en" sz="2000"/>
              <a:t>Frontend</a:t>
            </a:r>
            <a:endParaRPr b="1" sz="2000"/>
          </a:p>
          <a:p>
            <a:pPr indent="-355600" lvl="1" marL="914400" rtl="0" algn="l">
              <a:lnSpc>
                <a:spcPct val="150000"/>
              </a:lnSpc>
              <a:spcBef>
                <a:spcPts val="0"/>
              </a:spcBef>
              <a:spcAft>
                <a:spcPts val="0"/>
              </a:spcAft>
              <a:buSzPts val="2000"/>
              <a:buChar char="◻"/>
            </a:pPr>
            <a:r>
              <a:rPr b="1" lang="en" sz="2000"/>
              <a:t>Vue.js + Nuxt</a:t>
            </a:r>
            <a:endParaRPr b="1" sz="2000"/>
          </a:p>
          <a:p>
            <a:pPr indent="-355600" lvl="0" marL="457200" rtl="0" algn="l">
              <a:lnSpc>
                <a:spcPct val="150000"/>
              </a:lnSpc>
              <a:spcBef>
                <a:spcPts val="0"/>
              </a:spcBef>
              <a:spcAft>
                <a:spcPts val="0"/>
              </a:spcAft>
              <a:buSzPts val="2000"/>
              <a:buChar char="■"/>
            </a:pPr>
            <a:r>
              <a:rPr b="1" lang="en" sz="2000"/>
              <a:t>Data</a:t>
            </a:r>
            <a:endParaRPr b="1" sz="2000"/>
          </a:p>
          <a:p>
            <a:pPr indent="-355600" lvl="1" marL="914400" rtl="0" algn="l">
              <a:lnSpc>
                <a:spcPct val="150000"/>
              </a:lnSpc>
              <a:spcBef>
                <a:spcPts val="0"/>
              </a:spcBef>
              <a:spcAft>
                <a:spcPts val="0"/>
              </a:spcAft>
              <a:buSzPts val="2000"/>
              <a:buChar char="◻"/>
            </a:pPr>
            <a:r>
              <a:rPr b="1" lang="en" sz="2000"/>
              <a:t>Postgres</a:t>
            </a:r>
            <a:endParaRPr b="1" sz="2000"/>
          </a:p>
          <a:p>
            <a:pPr indent="-355600" lvl="1" marL="914400" rtl="0" algn="l">
              <a:lnSpc>
                <a:spcPct val="150000"/>
              </a:lnSpc>
              <a:spcBef>
                <a:spcPts val="0"/>
              </a:spcBef>
              <a:spcAft>
                <a:spcPts val="0"/>
              </a:spcAft>
              <a:buSzPts val="2000"/>
              <a:buChar char="◻"/>
            </a:pPr>
            <a:r>
              <a:rPr b="1" lang="en" sz="2000"/>
              <a:t>Složka s uploads</a:t>
            </a:r>
            <a:endParaRPr b="1"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Technologický stack</a:t>
            </a:r>
            <a:endParaRPr/>
          </a:p>
        </p:txBody>
      </p:sp>
      <p:sp>
        <p:nvSpPr>
          <p:cNvPr id="173" name="Google Shape;173;p31"/>
          <p:cNvSpPr txBox="1"/>
          <p:nvPr>
            <p:ph idx="1" type="body"/>
          </p:nvPr>
        </p:nvSpPr>
        <p:spPr>
          <a:xfrm>
            <a:off x="311700" y="85528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3rd party services</a:t>
            </a:r>
            <a:endParaRPr b="1" sz="2000"/>
          </a:p>
          <a:p>
            <a:pPr indent="-355600" lvl="1" marL="914400" rtl="0" algn="l">
              <a:lnSpc>
                <a:spcPct val="150000"/>
              </a:lnSpc>
              <a:spcBef>
                <a:spcPts val="0"/>
              </a:spcBef>
              <a:spcAft>
                <a:spcPts val="0"/>
              </a:spcAft>
              <a:buSzPts val="2000"/>
              <a:buChar char="◻"/>
            </a:pPr>
            <a:r>
              <a:rPr b="1" lang="en" sz="2000"/>
              <a:t>MailGun</a:t>
            </a:r>
            <a:endParaRPr b="1" sz="2000"/>
          </a:p>
          <a:p>
            <a:pPr indent="-355600" lvl="1" marL="914400" rtl="0" algn="l">
              <a:lnSpc>
                <a:spcPct val="150000"/>
              </a:lnSpc>
              <a:spcBef>
                <a:spcPts val="0"/>
              </a:spcBef>
              <a:spcAft>
                <a:spcPts val="0"/>
              </a:spcAft>
              <a:buSzPts val="2000"/>
              <a:buChar char="◻"/>
            </a:pPr>
            <a:r>
              <a:rPr b="1" lang="en" sz="2000"/>
              <a:t>Mux</a:t>
            </a:r>
            <a:endParaRPr b="1" sz="2000"/>
          </a:p>
          <a:p>
            <a:pPr indent="-355600" lvl="1" marL="914400" rtl="0" algn="l">
              <a:lnSpc>
                <a:spcPct val="150000"/>
              </a:lnSpc>
              <a:spcBef>
                <a:spcPts val="0"/>
              </a:spcBef>
              <a:spcAft>
                <a:spcPts val="0"/>
              </a:spcAft>
              <a:buSzPts val="2000"/>
              <a:buChar char="◻"/>
            </a:pPr>
            <a:r>
              <a:rPr b="1" lang="en" sz="2000"/>
              <a:t>Pusher</a:t>
            </a:r>
            <a:endParaRPr b="1" sz="2000"/>
          </a:p>
          <a:p>
            <a:pPr indent="-355600" lvl="1" marL="914400" rtl="0" algn="l">
              <a:lnSpc>
                <a:spcPct val="150000"/>
              </a:lnSpc>
              <a:spcBef>
                <a:spcPts val="0"/>
              </a:spcBef>
              <a:spcAft>
                <a:spcPts val="0"/>
              </a:spcAft>
              <a:buSzPts val="2000"/>
              <a:buChar char="◻"/>
            </a:pPr>
            <a:r>
              <a:rPr b="1" lang="en" sz="2000">
                <a:solidFill>
                  <a:schemeClr val="hlink"/>
                </a:solidFill>
              </a:rPr>
              <a:t>GP Webpay</a:t>
            </a:r>
            <a:endParaRPr b="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Ondřej Šika</a:t>
            </a:r>
            <a:endParaRPr/>
          </a:p>
        </p:txBody>
      </p:sp>
      <p:sp>
        <p:nvSpPr>
          <p:cNvPr id="69" name="Google Shape;69;p14"/>
          <p:cNvSpPr txBox="1"/>
          <p:nvPr>
            <p:ph idx="1" type="body"/>
          </p:nvPr>
        </p:nvSpPr>
        <p:spPr>
          <a:xfrm>
            <a:off x="311700" y="777950"/>
            <a:ext cx="4608600" cy="3440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Jsem DevOps lektor, architekt a konzultant z Prahy.</a:t>
            </a:r>
            <a:endParaRPr/>
          </a:p>
          <a:p>
            <a:pPr indent="0" lvl="0" marL="0" marR="0" rtl="0" algn="l">
              <a:lnSpc>
                <a:spcPct val="115000"/>
              </a:lnSpc>
              <a:spcBef>
                <a:spcPts val="1600"/>
              </a:spcBef>
              <a:spcAft>
                <a:spcPts val="0"/>
              </a:spcAft>
              <a:buNone/>
            </a:pPr>
            <a:r>
              <a:rPr lang="en"/>
              <a:t>Navrhnu a implementuji Vám na míru DevOps architekturu od verzování v Gitu po provoz v Cloudu.</a:t>
            </a:r>
            <a:endParaRPr/>
          </a:p>
          <a:p>
            <a:pPr indent="0" lvl="0" marL="0" marR="0" rtl="0" algn="l">
              <a:lnSpc>
                <a:spcPct val="115000"/>
              </a:lnSpc>
              <a:spcBef>
                <a:spcPts val="1600"/>
              </a:spcBef>
              <a:spcAft>
                <a:spcPts val="1600"/>
              </a:spcAft>
              <a:buNone/>
            </a:pPr>
            <a:r>
              <a:rPr lang="en"/>
              <a:t>Dělám populární školení, kde své znalosti předávám tak, abyste si mohli vše udělat sami a bez zbytečných přešlapů a slepých cest.</a:t>
            </a:r>
            <a:endParaRPr/>
          </a:p>
        </p:txBody>
      </p:sp>
      <p:pic>
        <p:nvPicPr>
          <p:cNvPr id="70" name="Google Shape;70;p14"/>
          <p:cNvPicPr preferRelativeResize="0"/>
          <p:nvPr/>
        </p:nvPicPr>
        <p:blipFill>
          <a:blip r:embed="rId3">
            <a:alphaModFix/>
          </a:blip>
          <a:stretch>
            <a:fillRect/>
          </a:stretch>
        </p:blipFill>
        <p:spPr>
          <a:xfrm>
            <a:off x="5286362" y="-1"/>
            <a:ext cx="3857640"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čem to dnes bude</a:t>
            </a:r>
            <a:endParaRPr/>
          </a:p>
        </p:txBody>
      </p:sp>
      <p:sp>
        <p:nvSpPr>
          <p:cNvPr id="179" name="Google Shape;179;p32"/>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strike="sngStrike"/>
              <a:t>Technologický stack</a:t>
            </a:r>
            <a:endParaRPr b="1" sz="2000" strike="sngStrike"/>
          </a:p>
          <a:p>
            <a:pPr indent="-355600" lvl="0" marL="457200" rtl="0" algn="l">
              <a:lnSpc>
                <a:spcPct val="150000"/>
              </a:lnSpc>
              <a:spcBef>
                <a:spcPts val="0"/>
              </a:spcBef>
              <a:spcAft>
                <a:spcPts val="0"/>
              </a:spcAft>
              <a:buSzPts val="2000"/>
              <a:buChar char="■"/>
            </a:pPr>
            <a:r>
              <a:rPr b="1" lang="en" sz="2000">
                <a:solidFill>
                  <a:schemeClr val="hlink"/>
                </a:solidFill>
              </a:rPr>
              <a:t>Původní stav</a:t>
            </a:r>
            <a:endParaRPr b="1" sz="2000"/>
          </a:p>
          <a:p>
            <a:pPr indent="-355600" lvl="0" marL="457200" rtl="0" algn="l">
              <a:lnSpc>
                <a:spcPct val="150000"/>
              </a:lnSpc>
              <a:spcBef>
                <a:spcPts val="0"/>
              </a:spcBef>
              <a:spcAft>
                <a:spcPts val="0"/>
              </a:spcAft>
              <a:buSzPts val="2000"/>
              <a:buChar char="■"/>
            </a:pPr>
            <a:r>
              <a:rPr b="1" lang="en" sz="2000"/>
              <a:t>Nový stack</a:t>
            </a:r>
            <a:endParaRPr b="1" sz="2000"/>
          </a:p>
          <a:p>
            <a:pPr indent="-355600" lvl="0" marL="457200" rtl="0" algn="l">
              <a:lnSpc>
                <a:spcPct val="150000"/>
              </a:lnSpc>
              <a:spcBef>
                <a:spcPts val="0"/>
              </a:spcBef>
              <a:spcAft>
                <a:spcPts val="0"/>
              </a:spcAft>
              <a:buSzPts val="2000"/>
              <a:buChar char="■"/>
            </a:pPr>
            <a:r>
              <a:rPr b="1" lang="en" sz="2000"/>
              <a:t>Změny v aplikaci</a:t>
            </a:r>
            <a:endParaRPr b="1" sz="2000"/>
          </a:p>
          <a:p>
            <a:pPr indent="-355600" lvl="0" marL="457200" rtl="0" algn="l">
              <a:lnSpc>
                <a:spcPct val="150000"/>
              </a:lnSpc>
              <a:spcBef>
                <a:spcPts val="0"/>
              </a:spcBef>
              <a:spcAft>
                <a:spcPts val="0"/>
              </a:spcAft>
              <a:buSzPts val="2000"/>
              <a:buChar char="■"/>
            </a:pPr>
            <a:r>
              <a:rPr b="1" lang="en" sz="2000"/>
              <a:t>Změny v deploymentu</a:t>
            </a:r>
            <a:endParaRPr b="1" sz="2000"/>
          </a:p>
          <a:p>
            <a:pPr indent="-355600" lvl="0" marL="457200" rtl="0" algn="l">
              <a:lnSpc>
                <a:spcPct val="150000"/>
              </a:lnSpc>
              <a:spcBef>
                <a:spcPts val="0"/>
              </a:spcBef>
              <a:spcAft>
                <a:spcPts val="0"/>
              </a:spcAft>
              <a:buSzPts val="2000"/>
              <a:buChar char="■"/>
            </a:pPr>
            <a:r>
              <a:rPr b="1" lang="en" sz="2000"/>
              <a:t>Fuckupy</a:t>
            </a:r>
            <a:endParaRPr b="1" sz="2000"/>
          </a:p>
          <a:p>
            <a:pPr indent="-355600" lvl="0" marL="457200" rtl="0" algn="l">
              <a:lnSpc>
                <a:spcPct val="150000"/>
              </a:lnSpc>
              <a:spcBef>
                <a:spcPts val="0"/>
              </a:spcBef>
              <a:spcAft>
                <a:spcPts val="0"/>
              </a:spcAft>
              <a:buSzPts val="2000"/>
              <a:buChar char="■"/>
            </a:pPr>
            <a:r>
              <a:rPr b="1" lang="en" sz="2000"/>
              <a:t>Výsledek</a:t>
            </a:r>
            <a:endParaRPr b="1"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Původní stav</a:t>
            </a:r>
            <a:endParaRPr b="1" sz="5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Původní</a:t>
            </a:r>
            <a:r>
              <a:rPr lang="en"/>
              <a:t> stav</a:t>
            </a:r>
            <a:endParaRPr/>
          </a:p>
        </p:txBody>
      </p:sp>
      <p:sp>
        <p:nvSpPr>
          <p:cNvPr id="191" name="Google Shape;191;p34"/>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2x VPS ON na Wedosu</a:t>
            </a:r>
            <a:endParaRPr b="1" sz="2000"/>
          </a:p>
          <a:p>
            <a:pPr indent="-355600" lvl="1" marL="914400" rtl="0" algn="l">
              <a:lnSpc>
                <a:spcPct val="150000"/>
              </a:lnSpc>
              <a:spcBef>
                <a:spcPts val="0"/>
              </a:spcBef>
              <a:spcAft>
                <a:spcPts val="0"/>
              </a:spcAft>
              <a:buSzPts val="2000"/>
              <a:buChar char="◻"/>
            </a:pPr>
            <a:r>
              <a:rPr b="1" lang="en" sz="2000"/>
              <a:t>Produkce + Dev prostředí na vlastním VM</a:t>
            </a:r>
            <a:endParaRPr b="1" sz="2000"/>
          </a:p>
          <a:p>
            <a:pPr indent="-355600" lvl="0" marL="457200" rtl="0" algn="l">
              <a:lnSpc>
                <a:spcPct val="150000"/>
              </a:lnSpc>
              <a:spcBef>
                <a:spcPts val="0"/>
              </a:spcBef>
              <a:spcAft>
                <a:spcPts val="0"/>
              </a:spcAft>
              <a:buSzPts val="2000"/>
              <a:buChar char="■"/>
            </a:pPr>
            <a:r>
              <a:rPr b="1" lang="en" sz="2000"/>
              <a:t>Vše instalované ručně na servery</a:t>
            </a:r>
            <a:endParaRPr b="1" sz="2000"/>
          </a:p>
          <a:p>
            <a:pPr indent="-355600" lvl="0" marL="457200" rtl="0" algn="l">
              <a:lnSpc>
                <a:spcPct val="150000"/>
              </a:lnSpc>
              <a:spcBef>
                <a:spcPts val="0"/>
              </a:spcBef>
              <a:spcAft>
                <a:spcPts val="0"/>
              </a:spcAft>
              <a:buSzPts val="2000"/>
              <a:buChar char="■"/>
            </a:pPr>
            <a:r>
              <a:rPr b="1" lang="en" sz="2000"/>
              <a:t>CD pomocí Bitbucket Pipelines</a:t>
            </a:r>
            <a:endParaRPr b="1" sz="2000"/>
          </a:p>
          <a:p>
            <a:pPr indent="-355600" lvl="0" marL="457200" rtl="0" algn="l">
              <a:lnSpc>
                <a:spcPct val="150000"/>
              </a:lnSpc>
              <a:spcBef>
                <a:spcPts val="0"/>
              </a:spcBef>
              <a:spcAft>
                <a:spcPts val="0"/>
              </a:spcAft>
              <a:buSzPts val="2000"/>
              <a:buChar char="■"/>
            </a:pPr>
            <a:r>
              <a:rPr b="1" lang="en" sz="2000"/>
              <a:t>Databáze (Postgres) na stejném VM jako PHP</a:t>
            </a:r>
            <a:endParaRPr b="1" sz="2000"/>
          </a:p>
          <a:p>
            <a:pPr indent="-355600" lvl="0" marL="457200" rtl="0" algn="l">
              <a:lnSpc>
                <a:spcPct val="150000"/>
              </a:lnSpc>
              <a:spcBef>
                <a:spcPts val="0"/>
              </a:spcBef>
              <a:spcAft>
                <a:spcPts val="0"/>
              </a:spcAft>
              <a:buSzPts val="2000"/>
              <a:buChar char="■"/>
            </a:pPr>
            <a:r>
              <a:rPr b="1" lang="en" sz="2000"/>
              <a:t>Uploads ve složce na VM</a:t>
            </a:r>
            <a:endParaRPr b="1"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Proč na VPS bez fancy DevOps shitu?</a:t>
            </a:r>
            <a:endParaRPr/>
          </a:p>
        </p:txBody>
      </p:sp>
      <p:sp>
        <p:nvSpPr>
          <p:cNvPr id="197" name="Google Shape;197;p35"/>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MVP!</a:t>
            </a:r>
            <a:endParaRPr b="1" sz="2000"/>
          </a:p>
          <a:p>
            <a:pPr indent="-355600" lvl="0" marL="457200" rtl="0" algn="l">
              <a:lnSpc>
                <a:spcPct val="150000"/>
              </a:lnSpc>
              <a:spcBef>
                <a:spcPts val="0"/>
              </a:spcBef>
              <a:spcAft>
                <a:spcPts val="0"/>
              </a:spcAft>
              <a:buSzPts val="2000"/>
              <a:buChar char="■"/>
            </a:pPr>
            <a:r>
              <a:rPr b="1" lang="en" sz="2000"/>
              <a:t>Launch ASAP</a:t>
            </a:r>
            <a:endParaRPr b="1" sz="2000"/>
          </a:p>
          <a:p>
            <a:pPr indent="-355600" lvl="0" marL="457200" rtl="0" algn="l">
              <a:lnSpc>
                <a:spcPct val="150000"/>
              </a:lnSpc>
              <a:spcBef>
                <a:spcPts val="0"/>
              </a:spcBef>
              <a:spcAft>
                <a:spcPts val="0"/>
              </a:spcAft>
              <a:buSzPts val="2000"/>
              <a:buChar char="■"/>
            </a:pPr>
            <a:r>
              <a:rPr b="1" lang="en" sz="2000"/>
              <a:t>Žádná znalost Dockeru, Kubernetes, Cloudu</a:t>
            </a:r>
            <a:endParaRPr b="1" sz="2000"/>
          </a:p>
          <a:p>
            <a:pPr indent="-355600" lvl="0" marL="457200" rtl="0" algn="l">
              <a:lnSpc>
                <a:spcPct val="150000"/>
              </a:lnSpc>
              <a:spcBef>
                <a:spcPts val="0"/>
              </a:spcBef>
              <a:spcAft>
                <a:spcPts val="0"/>
              </a:spcAft>
              <a:buSzPts val="2000"/>
              <a:buChar char="■"/>
            </a:pPr>
            <a:r>
              <a:rPr b="1" lang="en" sz="2000"/>
              <a:t>Engineering team: pouze  David</a:t>
            </a:r>
            <a:endParaRPr b="1" sz="2000"/>
          </a:p>
          <a:p>
            <a:pPr indent="-355600" lvl="0" marL="457200" rtl="0" algn="l">
              <a:lnSpc>
                <a:spcPct val="150000"/>
              </a:lnSpc>
              <a:spcBef>
                <a:spcPts val="0"/>
              </a:spcBef>
              <a:spcAft>
                <a:spcPts val="0"/>
              </a:spcAft>
              <a:buSzPts val="2000"/>
              <a:buChar char="■"/>
            </a:pPr>
            <a:r>
              <a:rPr b="1" lang="en" sz="2000"/>
              <a:t>Cena</a:t>
            </a:r>
            <a:endParaRPr b="1"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čem to dnes bude</a:t>
            </a:r>
            <a:endParaRPr/>
          </a:p>
        </p:txBody>
      </p:sp>
      <p:sp>
        <p:nvSpPr>
          <p:cNvPr id="203" name="Google Shape;203;p36"/>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strike="sngStrike"/>
              <a:t>Technologický stack</a:t>
            </a:r>
            <a:endParaRPr b="1" sz="2000" strike="sngStrike"/>
          </a:p>
          <a:p>
            <a:pPr indent="-355600" lvl="0" marL="457200" rtl="0" algn="l">
              <a:lnSpc>
                <a:spcPct val="150000"/>
              </a:lnSpc>
              <a:spcBef>
                <a:spcPts val="0"/>
              </a:spcBef>
              <a:spcAft>
                <a:spcPts val="0"/>
              </a:spcAft>
              <a:buSzPts val="2000"/>
              <a:buChar char="■"/>
            </a:pPr>
            <a:r>
              <a:rPr b="1" lang="en" sz="2000" strike="sngStrike"/>
              <a:t>Původní stav</a:t>
            </a:r>
            <a:endParaRPr b="1" sz="2000" strike="sngStrike"/>
          </a:p>
          <a:p>
            <a:pPr indent="-355600" lvl="0" marL="457200" rtl="0" algn="l">
              <a:lnSpc>
                <a:spcPct val="150000"/>
              </a:lnSpc>
              <a:spcBef>
                <a:spcPts val="0"/>
              </a:spcBef>
              <a:spcAft>
                <a:spcPts val="0"/>
              </a:spcAft>
              <a:buSzPts val="2000"/>
              <a:buChar char="■"/>
            </a:pPr>
            <a:r>
              <a:rPr b="1" lang="en" sz="2000"/>
              <a:t>Nový stack</a:t>
            </a:r>
            <a:endParaRPr b="1" sz="2000"/>
          </a:p>
          <a:p>
            <a:pPr indent="-355600" lvl="0" marL="457200" rtl="0" algn="l">
              <a:lnSpc>
                <a:spcPct val="150000"/>
              </a:lnSpc>
              <a:spcBef>
                <a:spcPts val="0"/>
              </a:spcBef>
              <a:spcAft>
                <a:spcPts val="0"/>
              </a:spcAft>
              <a:buSzPts val="2000"/>
              <a:buChar char="■"/>
            </a:pPr>
            <a:r>
              <a:rPr b="1" lang="en" sz="2000"/>
              <a:t>Změny v aplikaci</a:t>
            </a:r>
            <a:endParaRPr b="1" sz="2000"/>
          </a:p>
          <a:p>
            <a:pPr indent="-355600" lvl="0" marL="457200" rtl="0" algn="l">
              <a:lnSpc>
                <a:spcPct val="150000"/>
              </a:lnSpc>
              <a:spcBef>
                <a:spcPts val="0"/>
              </a:spcBef>
              <a:spcAft>
                <a:spcPts val="0"/>
              </a:spcAft>
              <a:buSzPts val="2000"/>
              <a:buChar char="■"/>
            </a:pPr>
            <a:r>
              <a:rPr b="1" lang="en" sz="2000"/>
              <a:t>Změny v deploymentu</a:t>
            </a:r>
            <a:endParaRPr b="1" sz="2000"/>
          </a:p>
          <a:p>
            <a:pPr indent="-355600" lvl="0" marL="457200" rtl="0" algn="l">
              <a:lnSpc>
                <a:spcPct val="150000"/>
              </a:lnSpc>
              <a:spcBef>
                <a:spcPts val="0"/>
              </a:spcBef>
              <a:spcAft>
                <a:spcPts val="0"/>
              </a:spcAft>
              <a:buSzPts val="2000"/>
              <a:buChar char="■"/>
            </a:pPr>
            <a:r>
              <a:rPr b="1" lang="en" sz="2000"/>
              <a:t>Fuckupy</a:t>
            </a:r>
            <a:endParaRPr b="1" sz="2000"/>
          </a:p>
          <a:p>
            <a:pPr indent="-355600" lvl="0" marL="457200" rtl="0" algn="l">
              <a:lnSpc>
                <a:spcPct val="150000"/>
              </a:lnSpc>
              <a:spcBef>
                <a:spcPts val="0"/>
              </a:spcBef>
              <a:spcAft>
                <a:spcPts val="0"/>
              </a:spcAft>
              <a:buSzPts val="2000"/>
              <a:buChar char="■"/>
            </a:pPr>
            <a:r>
              <a:rPr b="1" lang="en" sz="2000"/>
              <a:t>Výsledek</a:t>
            </a:r>
            <a:endParaRPr b="1"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7"/>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Nový stack</a:t>
            </a:r>
            <a:endParaRPr b="1" sz="5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Nový stack</a:t>
            </a:r>
            <a:endParaRPr/>
          </a:p>
        </p:txBody>
      </p:sp>
      <p:sp>
        <p:nvSpPr>
          <p:cNvPr id="215" name="Google Shape;215;p38"/>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Cloud: Digital Ocean</a:t>
            </a:r>
            <a:endParaRPr b="1" sz="2000"/>
          </a:p>
          <a:p>
            <a:pPr indent="-355600" lvl="0" marL="457200" rtl="0" algn="l">
              <a:lnSpc>
                <a:spcPct val="150000"/>
              </a:lnSpc>
              <a:spcBef>
                <a:spcPts val="0"/>
              </a:spcBef>
              <a:spcAft>
                <a:spcPts val="0"/>
              </a:spcAft>
              <a:buSzPts val="2000"/>
              <a:buChar char="■"/>
            </a:pPr>
            <a:r>
              <a:rPr b="1" lang="en" sz="2000"/>
              <a:t>Docker + Kubernetes</a:t>
            </a:r>
            <a:endParaRPr b="1" sz="2000"/>
          </a:p>
          <a:p>
            <a:pPr indent="-355600" lvl="0" marL="457200" rtl="0" algn="l">
              <a:lnSpc>
                <a:spcPct val="150000"/>
              </a:lnSpc>
              <a:spcBef>
                <a:spcPts val="0"/>
              </a:spcBef>
              <a:spcAft>
                <a:spcPts val="0"/>
              </a:spcAft>
              <a:buSzPts val="2000"/>
              <a:buChar char="■"/>
            </a:pPr>
            <a:r>
              <a:rPr b="1" lang="en" sz="2000"/>
              <a:t>IaC: Terraform</a:t>
            </a:r>
            <a:endParaRPr b="1" sz="2000"/>
          </a:p>
          <a:p>
            <a:pPr indent="-355600" lvl="0" marL="457200" rtl="0" algn="l">
              <a:lnSpc>
                <a:spcPct val="150000"/>
              </a:lnSpc>
              <a:spcBef>
                <a:spcPts val="0"/>
              </a:spcBef>
              <a:spcAft>
                <a:spcPts val="0"/>
              </a:spcAft>
              <a:buSzPts val="2000"/>
              <a:buChar char="■"/>
            </a:pPr>
            <a:r>
              <a:rPr b="1" lang="en" sz="2000"/>
              <a:t>Managed Postgres, S3</a:t>
            </a:r>
            <a:endParaRPr b="1" sz="2000"/>
          </a:p>
          <a:p>
            <a:pPr indent="-355600" lvl="0" marL="457200" rtl="0" algn="l">
              <a:lnSpc>
                <a:spcPct val="150000"/>
              </a:lnSpc>
              <a:spcBef>
                <a:spcPts val="0"/>
              </a:spcBef>
              <a:spcAft>
                <a:spcPts val="0"/>
              </a:spcAft>
              <a:buSzPts val="2000"/>
              <a:buChar char="■"/>
            </a:pPr>
            <a:r>
              <a:rPr b="1" lang="en" sz="2000"/>
              <a:t>Gitlab + Gitlab CI</a:t>
            </a:r>
            <a:endParaRPr b="1" sz="2000"/>
          </a:p>
          <a:p>
            <a:pPr indent="-355600" lvl="0" marL="457200" rtl="0" algn="l">
              <a:lnSpc>
                <a:spcPct val="150000"/>
              </a:lnSpc>
              <a:spcBef>
                <a:spcPts val="0"/>
              </a:spcBef>
              <a:spcAft>
                <a:spcPts val="0"/>
              </a:spcAft>
              <a:buSzPts val="2000"/>
              <a:buChar char="■"/>
            </a:pPr>
            <a:r>
              <a:rPr b="1" lang="en" sz="2000"/>
              <a:t>Cloudflare</a:t>
            </a:r>
            <a:endParaRPr b="1" sz="2000"/>
          </a:p>
          <a:p>
            <a:pPr indent="-355600" lvl="0" marL="457200" rtl="0" algn="l">
              <a:lnSpc>
                <a:spcPct val="150000"/>
              </a:lnSpc>
              <a:spcBef>
                <a:spcPts val="0"/>
              </a:spcBef>
              <a:spcAft>
                <a:spcPts val="0"/>
              </a:spcAft>
              <a:buSzPts val="2000"/>
              <a:buChar char="■"/>
            </a:pPr>
            <a:r>
              <a:rPr b="1" lang="en" sz="2000"/>
              <a:t>Tergum</a:t>
            </a:r>
            <a:endParaRPr b="1"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9"/>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Cloud: Digital Ocean</a:t>
            </a:r>
            <a:endParaRPr b="1" sz="5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Digital Ocean</a:t>
            </a:r>
            <a:endParaRPr/>
          </a:p>
        </p:txBody>
      </p:sp>
      <p:sp>
        <p:nvSpPr>
          <p:cNvPr id="227" name="Google Shape;227;p40"/>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Jednoduchý na ovládání (i Terraformem)</a:t>
            </a:r>
            <a:endParaRPr b="1" sz="2000"/>
          </a:p>
          <a:p>
            <a:pPr indent="-355600" lvl="0" marL="457200" rtl="0" algn="l">
              <a:lnSpc>
                <a:spcPct val="150000"/>
              </a:lnSpc>
              <a:spcBef>
                <a:spcPts val="0"/>
              </a:spcBef>
              <a:spcAft>
                <a:spcPts val="0"/>
              </a:spcAft>
              <a:buSzPts val="2000"/>
              <a:buChar char="■"/>
            </a:pPr>
            <a:r>
              <a:rPr b="1" lang="en" sz="2000"/>
              <a:t>Cena: Levnější než AWS</a:t>
            </a:r>
            <a:endParaRPr b="1" sz="2000"/>
          </a:p>
          <a:p>
            <a:pPr indent="-355600" lvl="0" marL="457200" rtl="0" algn="l">
              <a:lnSpc>
                <a:spcPct val="150000"/>
              </a:lnSpc>
              <a:spcBef>
                <a:spcPts val="0"/>
              </a:spcBef>
              <a:spcAft>
                <a:spcPts val="0"/>
              </a:spcAft>
              <a:buSzPts val="2000"/>
              <a:buChar char="■"/>
            </a:pPr>
            <a:r>
              <a:rPr b="1" lang="en" sz="2000"/>
              <a:t>Poskytuje vše, co potřebujeme</a:t>
            </a:r>
            <a:endParaRPr b="1" sz="2000"/>
          </a:p>
          <a:p>
            <a:pPr indent="-355600" lvl="1" marL="914400" rtl="0" algn="l">
              <a:lnSpc>
                <a:spcPct val="150000"/>
              </a:lnSpc>
              <a:spcBef>
                <a:spcPts val="0"/>
              </a:spcBef>
              <a:spcAft>
                <a:spcPts val="0"/>
              </a:spcAft>
              <a:buSzPts val="2000"/>
              <a:buChar char="◻"/>
            </a:pPr>
            <a:r>
              <a:rPr b="1" lang="en" sz="2000"/>
              <a:t>Managed Kubernetes, LoadBalancing</a:t>
            </a:r>
            <a:endParaRPr b="1" sz="2000"/>
          </a:p>
          <a:p>
            <a:pPr indent="-355600" lvl="1" marL="914400" rtl="0" algn="l">
              <a:lnSpc>
                <a:spcPct val="150000"/>
              </a:lnSpc>
              <a:spcBef>
                <a:spcPts val="0"/>
              </a:spcBef>
              <a:spcAft>
                <a:spcPts val="0"/>
              </a:spcAft>
              <a:buSzPts val="2000"/>
              <a:buChar char="◻"/>
            </a:pPr>
            <a:r>
              <a:rPr b="1" lang="en" sz="2000"/>
              <a:t>Managed Postgres (+Redis)</a:t>
            </a:r>
            <a:endParaRPr b="1" sz="2000"/>
          </a:p>
          <a:p>
            <a:pPr indent="-355600" lvl="1" marL="914400" rtl="0" algn="l">
              <a:lnSpc>
                <a:spcPct val="150000"/>
              </a:lnSpc>
              <a:spcBef>
                <a:spcPts val="0"/>
              </a:spcBef>
              <a:spcAft>
                <a:spcPts val="0"/>
              </a:spcAft>
              <a:buSzPts val="2000"/>
              <a:buChar char="◻"/>
            </a:pPr>
            <a:r>
              <a:rPr b="1" lang="en" sz="2000"/>
              <a:t>S3</a:t>
            </a:r>
            <a:endParaRPr b="1"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1"/>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Docker + Kubernetes</a:t>
            </a:r>
            <a:endParaRPr b="1"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hlink"/>
                </a:solidFill>
              </a:rPr>
              <a:t>Vypsané termíny školení</a:t>
            </a:r>
            <a:endParaRPr/>
          </a:p>
        </p:txBody>
      </p:sp>
      <p:sp>
        <p:nvSpPr>
          <p:cNvPr id="76" name="Google Shape;76;p15"/>
          <p:cNvSpPr txBox="1"/>
          <p:nvPr>
            <p:ph idx="1" type="body"/>
          </p:nvPr>
        </p:nvSpPr>
        <p:spPr>
          <a:xfrm>
            <a:off x="311700" y="877575"/>
            <a:ext cx="7929000" cy="3607800"/>
          </a:xfrm>
          <a:prstGeom prst="rect">
            <a:avLst/>
          </a:prstGeom>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Clr>
                <a:schemeClr val="lt1"/>
              </a:buClr>
              <a:buSzPts val="1800"/>
              <a:buFont typeface="IBM Plex Mono"/>
              <a:buChar char="■"/>
            </a:pPr>
            <a:r>
              <a:rPr b="1" lang="en">
                <a:solidFill>
                  <a:schemeClr val="lt1"/>
                </a:solidFill>
                <a:latin typeface="IBM Plex Mono"/>
                <a:ea typeface="IBM Plex Mono"/>
                <a:cs typeface="IBM Plex Mono"/>
                <a:sym typeface="IBM Plex Mono"/>
              </a:rPr>
              <a:t>Kubernetes</a:t>
            </a:r>
            <a:r>
              <a:rPr lang="en">
                <a:solidFill>
                  <a:schemeClr val="lt1"/>
                </a:solidFill>
                <a:latin typeface="IBM Plex Mono"/>
                <a:ea typeface="IBM Plex Mono"/>
                <a:cs typeface="IBM Plex Mono"/>
                <a:sym typeface="IBM Plex Mono"/>
              </a:rPr>
              <a:t> (Praha &amp; Online)</a:t>
            </a:r>
            <a:br>
              <a:rPr b="1" lang="en">
                <a:solidFill>
                  <a:schemeClr val="lt1"/>
                </a:solidFill>
                <a:latin typeface="IBM Plex Mono"/>
                <a:ea typeface="IBM Plex Mono"/>
                <a:cs typeface="IBM Plex Mono"/>
                <a:sym typeface="IBM Plex Mono"/>
              </a:rPr>
            </a:br>
            <a:r>
              <a:rPr lang="en">
                <a:solidFill>
                  <a:schemeClr val="hlink"/>
                </a:solidFill>
              </a:rPr>
              <a:t>30.-31.2022</a:t>
            </a:r>
            <a:r>
              <a:rPr lang="en">
                <a:solidFill>
                  <a:schemeClr val="hlink"/>
                </a:solidFill>
              </a:rPr>
              <a:t>, 15 900 CZK</a:t>
            </a:r>
            <a:endParaRPr>
              <a:solidFill>
                <a:schemeClr val="hlink"/>
              </a:solidFill>
            </a:endParaRPr>
          </a:p>
          <a:p>
            <a:pPr indent="0" lvl="0" marL="457200" rtl="0" algn="l">
              <a:lnSpc>
                <a:spcPct val="120000"/>
              </a:lnSpc>
              <a:spcBef>
                <a:spcPts val="400"/>
              </a:spcBef>
              <a:spcAft>
                <a:spcPts val="0"/>
              </a:spcAft>
              <a:buNone/>
            </a:pPr>
            <a:r>
              <a:t/>
            </a:r>
            <a:endParaRPr sz="100">
              <a:solidFill>
                <a:schemeClr val="hlink"/>
              </a:solidFill>
            </a:endParaRPr>
          </a:p>
          <a:p>
            <a:pPr indent="-342900" lvl="0" marL="457200" rtl="0" algn="l">
              <a:lnSpc>
                <a:spcPct val="120000"/>
              </a:lnSpc>
              <a:spcBef>
                <a:spcPts val="400"/>
              </a:spcBef>
              <a:spcAft>
                <a:spcPts val="0"/>
              </a:spcAft>
              <a:buClr>
                <a:schemeClr val="lt1"/>
              </a:buClr>
              <a:buSzPts val="1800"/>
              <a:buFont typeface="IBM Plex Mono"/>
              <a:buChar char="■"/>
            </a:pPr>
            <a:r>
              <a:rPr b="1" lang="en">
                <a:solidFill>
                  <a:schemeClr val="lt1"/>
                </a:solidFill>
                <a:latin typeface="IBM Plex Mono"/>
                <a:ea typeface="IBM Plex Mono"/>
                <a:cs typeface="IBM Plex Mono"/>
                <a:sym typeface="IBM Plex Mono"/>
              </a:rPr>
              <a:t>Cloudflare</a:t>
            </a:r>
            <a:r>
              <a:rPr b="1" lang="en">
                <a:solidFill>
                  <a:schemeClr val="lt1"/>
                </a:solidFill>
                <a:latin typeface="IBM Plex Mono"/>
                <a:ea typeface="IBM Plex Mono"/>
                <a:cs typeface="IBM Plex Mono"/>
                <a:sym typeface="IBM Plex Mono"/>
              </a:rPr>
              <a:t> </a:t>
            </a:r>
            <a:r>
              <a:rPr lang="en">
                <a:solidFill>
                  <a:schemeClr val="lt1"/>
                </a:solidFill>
                <a:latin typeface="IBM Plex Mono"/>
                <a:ea typeface="IBM Plex Mono"/>
                <a:cs typeface="IBM Plex Mono"/>
                <a:sym typeface="IBM Plex Mono"/>
              </a:rPr>
              <a:t>(Praha &amp; Online)</a:t>
            </a:r>
            <a:br>
              <a:rPr b="1" lang="en">
                <a:solidFill>
                  <a:schemeClr val="lt1"/>
                </a:solidFill>
                <a:latin typeface="IBM Plex Mono"/>
                <a:ea typeface="IBM Plex Mono"/>
                <a:cs typeface="IBM Plex Mono"/>
                <a:sym typeface="IBM Plex Mono"/>
              </a:rPr>
            </a:br>
            <a:r>
              <a:rPr lang="en">
                <a:solidFill>
                  <a:schemeClr val="hlink"/>
                </a:solidFill>
              </a:rPr>
              <a:t>1.6.2022</a:t>
            </a:r>
            <a:r>
              <a:rPr lang="en">
                <a:solidFill>
                  <a:schemeClr val="hlink"/>
                </a:solidFill>
              </a:rPr>
              <a:t>, 8 900 CZK</a:t>
            </a:r>
            <a:endParaRPr>
              <a:solidFill>
                <a:schemeClr val="hlink"/>
              </a:solidFill>
            </a:endParaRPr>
          </a:p>
          <a:p>
            <a:pPr indent="0" lvl="0" marL="457200" rtl="0" algn="l">
              <a:lnSpc>
                <a:spcPct val="120000"/>
              </a:lnSpc>
              <a:spcBef>
                <a:spcPts val="400"/>
              </a:spcBef>
              <a:spcAft>
                <a:spcPts val="0"/>
              </a:spcAft>
              <a:buNone/>
            </a:pPr>
            <a:r>
              <a:t/>
            </a:r>
            <a:endParaRPr sz="100">
              <a:solidFill>
                <a:schemeClr val="hlink"/>
              </a:solidFill>
            </a:endParaRPr>
          </a:p>
          <a:p>
            <a:pPr indent="-342900" lvl="0" marL="457200" rtl="0" algn="l">
              <a:lnSpc>
                <a:spcPct val="120000"/>
              </a:lnSpc>
              <a:spcBef>
                <a:spcPts val="400"/>
              </a:spcBef>
              <a:spcAft>
                <a:spcPts val="0"/>
              </a:spcAft>
              <a:buClr>
                <a:schemeClr val="lt1"/>
              </a:buClr>
              <a:buSzPts val="1800"/>
              <a:buFont typeface="IBM Plex Mono"/>
              <a:buChar char="■"/>
            </a:pPr>
            <a:r>
              <a:rPr b="1" lang="en">
                <a:solidFill>
                  <a:schemeClr val="lt1"/>
                </a:solidFill>
                <a:latin typeface="IBM Plex Mono"/>
                <a:ea typeface="IBM Plex Mono"/>
                <a:cs typeface="IBM Plex Mono"/>
                <a:sym typeface="IBM Plex Mono"/>
              </a:rPr>
              <a:t>Terraform</a:t>
            </a:r>
            <a:r>
              <a:rPr b="1" lang="en">
                <a:solidFill>
                  <a:schemeClr val="lt1"/>
                </a:solidFill>
                <a:latin typeface="IBM Plex Mono"/>
                <a:ea typeface="IBM Plex Mono"/>
                <a:cs typeface="IBM Plex Mono"/>
                <a:sym typeface="IBM Plex Mono"/>
              </a:rPr>
              <a:t> </a:t>
            </a:r>
            <a:r>
              <a:rPr lang="en">
                <a:solidFill>
                  <a:schemeClr val="lt1"/>
                </a:solidFill>
                <a:latin typeface="IBM Plex Mono"/>
                <a:ea typeface="IBM Plex Mono"/>
                <a:cs typeface="IBM Plex Mono"/>
                <a:sym typeface="IBM Plex Mono"/>
              </a:rPr>
              <a:t>(Praha &amp; Online)</a:t>
            </a:r>
            <a:br>
              <a:rPr b="1" lang="en">
                <a:solidFill>
                  <a:schemeClr val="lt1"/>
                </a:solidFill>
                <a:latin typeface="IBM Plex Mono"/>
                <a:ea typeface="IBM Plex Mono"/>
                <a:cs typeface="IBM Plex Mono"/>
                <a:sym typeface="IBM Plex Mono"/>
              </a:rPr>
            </a:br>
            <a:r>
              <a:rPr lang="en">
                <a:solidFill>
                  <a:schemeClr val="hlink"/>
                </a:solidFill>
              </a:rPr>
              <a:t>2.6.</a:t>
            </a:r>
            <a:r>
              <a:rPr lang="en">
                <a:solidFill>
                  <a:schemeClr val="hlink"/>
                </a:solidFill>
              </a:rPr>
              <a:t>2022, 8 900 CZK</a:t>
            </a:r>
            <a:endParaRPr>
              <a:solidFill>
                <a:schemeClr val="hlink"/>
              </a:solidFill>
            </a:endParaRPr>
          </a:p>
          <a:p>
            <a:pPr indent="0" lvl="0" marL="457200" rtl="0" algn="l">
              <a:lnSpc>
                <a:spcPct val="120000"/>
              </a:lnSpc>
              <a:spcBef>
                <a:spcPts val="400"/>
              </a:spcBef>
              <a:spcAft>
                <a:spcPts val="0"/>
              </a:spcAft>
              <a:buNone/>
            </a:pPr>
            <a:r>
              <a:t/>
            </a:r>
            <a:endParaRPr sz="100">
              <a:solidFill>
                <a:schemeClr val="hlink"/>
              </a:solidFill>
            </a:endParaRPr>
          </a:p>
          <a:p>
            <a:pPr indent="-342900" lvl="0" marL="457200" rtl="0" algn="l">
              <a:lnSpc>
                <a:spcPct val="120000"/>
              </a:lnSpc>
              <a:spcBef>
                <a:spcPts val="400"/>
              </a:spcBef>
              <a:spcAft>
                <a:spcPts val="0"/>
              </a:spcAft>
              <a:buClr>
                <a:schemeClr val="lt1"/>
              </a:buClr>
              <a:buSzPts val="1800"/>
              <a:buFont typeface="IBM Plex Mono"/>
              <a:buChar char="■"/>
            </a:pPr>
            <a:r>
              <a:rPr b="1" lang="en">
                <a:solidFill>
                  <a:schemeClr val="lt1"/>
                </a:solidFill>
                <a:latin typeface="IBM Plex Mono"/>
                <a:ea typeface="IBM Plex Mono"/>
                <a:cs typeface="IBM Plex Mono"/>
                <a:sym typeface="IBM Plex Mono"/>
              </a:rPr>
              <a:t>Úvod do Go (Golang)</a:t>
            </a:r>
            <a:r>
              <a:rPr lang="en">
                <a:solidFill>
                  <a:schemeClr val="lt1"/>
                </a:solidFill>
                <a:latin typeface="IBM Plex Mono"/>
                <a:ea typeface="IBM Plex Mono"/>
                <a:cs typeface="IBM Plex Mono"/>
                <a:sym typeface="IBM Plex Mono"/>
              </a:rPr>
              <a:t> (Praha &amp; Online)</a:t>
            </a:r>
            <a:br>
              <a:rPr b="1" lang="en">
                <a:solidFill>
                  <a:schemeClr val="lt1"/>
                </a:solidFill>
                <a:latin typeface="IBM Plex Mono"/>
                <a:ea typeface="IBM Plex Mono"/>
                <a:cs typeface="IBM Plex Mono"/>
                <a:sym typeface="IBM Plex Mono"/>
              </a:rPr>
            </a:br>
            <a:r>
              <a:rPr lang="en">
                <a:solidFill>
                  <a:schemeClr val="hlink"/>
                </a:solidFill>
              </a:rPr>
              <a:t>6.-7.6.2022, 15</a:t>
            </a:r>
            <a:r>
              <a:rPr lang="en">
                <a:solidFill>
                  <a:schemeClr val="hlink"/>
                </a:solidFill>
              </a:rPr>
              <a:t> 900 CZK</a:t>
            </a:r>
            <a:endParaRPr b="1" sz="2300">
              <a:solidFill>
                <a:schemeClr val="hlink"/>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 Kubernetes</a:t>
            </a:r>
            <a:endParaRPr/>
          </a:p>
        </p:txBody>
      </p:sp>
      <p:sp>
        <p:nvSpPr>
          <p:cNvPr id="239" name="Google Shape;239;p42"/>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Standard, co se týká provozu aplikací</a:t>
            </a:r>
            <a:endParaRPr b="1" sz="2000"/>
          </a:p>
          <a:p>
            <a:pPr indent="-355600" lvl="1" marL="914400" rtl="0" algn="l">
              <a:lnSpc>
                <a:spcPct val="150000"/>
              </a:lnSpc>
              <a:spcBef>
                <a:spcPts val="0"/>
              </a:spcBef>
              <a:spcAft>
                <a:spcPts val="0"/>
              </a:spcAft>
              <a:buSzPts val="2000"/>
              <a:buChar char="◻"/>
            </a:pPr>
            <a:r>
              <a:rPr b="1" lang="en" sz="2000"/>
              <a:t>Není důvod použít nic jiného ;)</a:t>
            </a:r>
            <a:endParaRPr b="1" sz="2000"/>
          </a:p>
          <a:p>
            <a:pPr indent="-355600" lvl="0" marL="457200" rtl="0" algn="l">
              <a:lnSpc>
                <a:spcPct val="150000"/>
              </a:lnSpc>
              <a:spcBef>
                <a:spcPts val="0"/>
              </a:spcBef>
              <a:spcAft>
                <a:spcPts val="0"/>
              </a:spcAft>
              <a:buSzPts val="2000"/>
              <a:buChar char="■"/>
            </a:pPr>
            <a:r>
              <a:rPr b="1" lang="en" sz="2000"/>
              <a:t>Build in škálování, HA</a:t>
            </a:r>
            <a:endParaRPr b="1" sz="2000"/>
          </a:p>
          <a:p>
            <a:pPr indent="-355600" lvl="0" marL="457200" rtl="0" algn="l">
              <a:lnSpc>
                <a:spcPct val="150000"/>
              </a:lnSpc>
              <a:spcBef>
                <a:spcPts val="0"/>
              </a:spcBef>
              <a:spcAft>
                <a:spcPts val="0"/>
              </a:spcAft>
              <a:buSzPts val="2000"/>
              <a:buChar char="■"/>
            </a:pPr>
            <a:r>
              <a:rPr b="1" lang="en" sz="2000"/>
              <a:t>Managed Kubernetes</a:t>
            </a:r>
            <a:endParaRPr b="1" sz="2000"/>
          </a:p>
          <a:p>
            <a:pPr indent="-355600" lvl="0" marL="457200" rtl="0" algn="l">
              <a:lnSpc>
                <a:spcPct val="150000"/>
              </a:lnSpc>
              <a:spcBef>
                <a:spcPts val="0"/>
              </a:spcBef>
              <a:spcAft>
                <a:spcPts val="0"/>
              </a:spcAft>
              <a:buSzPts val="2000"/>
              <a:buChar char="■"/>
            </a:pPr>
            <a:r>
              <a:rPr b="1" lang="en" sz="2000"/>
              <a:t>Oddělené Dev &amp; Prod clustery</a:t>
            </a:r>
            <a:endParaRPr b="1" sz="2000"/>
          </a:p>
          <a:p>
            <a:pPr indent="-355600" lvl="1" marL="914400" rtl="0" algn="l">
              <a:lnSpc>
                <a:spcPct val="150000"/>
              </a:lnSpc>
              <a:spcBef>
                <a:spcPts val="0"/>
              </a:spcBef>
              <a:spcAft>
                <a:spcPts val="0"/>
              </a:spcAft>
              <a:buSzPts val="2000"/>
              <a:buChar char="◻"/>
            </a:pPr>
            <a:r>
              <a:rPr b="1" lang="en" sz="2000"/>
              <a:t>Dev + build: 2x 2CPU, 4RAM</a:t>
            </a:r>
            <a:endParaRPr b="1" sz="2000"/>
          </a:p>
          <a:p>
            <a:pPr indent="-355600" lvl="1" marL="914400" rtl="0" algn="l">
              <a:lnSpc>
                <a:spcPct val="150000"/>
              </a:lnSpc>
              <a:spcBef>
                <a:spcPts val="0"/>
              </a:spcBef>
              <a:spcAft>
                <a:spcPts val="0"/>
              </a:spcAft>
              <a:buSzPts val="2000"/>
              <a:buChar char="◻"/>
            </a:pPr>
            <a:r>
              <a:rPr b="1" lang="en" sz="2000"/>
              <a:t>Prod: 2x 4CPU, 8RAM</a:t>
            </a:r>
            <a:endParaRPr b="1"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3"/>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IaC: Terraform</a:t>
            </a:r>
            <a:endParaRPr b="1" sz="5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 je IaC?</a:t>
            </a:r>
            <a:endParaRPr/>
          </a:p>
        </p:txBody>
      </p:sp>
      <p:sp>
        <p:nvSpPr>
          <p:cNvPr id="251" name="Google Shape;251;p44"/>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b="1" lang="en" sz="2000"/>
              <a:t>Infrastructure as code (IaC) je způsob, jakým spravovat veřejné i privátní cloudy pomocí deklarativně definovaných konfiguračních souborů, které používají nástroje pro správu infrastruktury jako zdroj pravdy.</a:t>
            </a:r>
            <a:endParaRPr b="1"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IaC: Terraform</a:t>
            </a:r>
            <a:endParaRPr/>
          </a:p>
        </p:txBody>
      </p:sp>
      <p:sp>
        <p:nvSpPr>
          <p:cNvPr id="257" name="Google Shape;257;p45"/>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Chceme spravovat infrastrukturu formou kódu</a:t>
            </a:r>
            <a:endParaRPr b="1" sz="2000"/>
          </a:p>
          <a:p>
            <a:pPr indent="-355600" lvl="1" marL="914400" rtl="0" algn="l">
              <a:lnSpc>
                <a:spcPct val="150000"/>
              </a:lnSpc>
              <a:spcBef>
                <a:spcPts val="0"/>
              </a:spcBef>
              <a:spcAft>
                <a:spcPts val="0"/>
              </a:spcAft>
              <a:buSzPts val="2000"/>
              <a:buChar char="◻"/>
            </a:pPr>
            <a:r>
              <a:rPr b="1" lang="en" sz="2000"/>
              <a:t>Jednodušší</a:t>
            </a:r>
            <a:endParaRPr b="1" sz="2000"/>
          </a:p>
          <a:p>
            <a:pPr indent="-355600" lvl="1" marL="914400" rtl="0" algn="l">
              <a:lnSpc>
                <a:spcPct val="150000"/>
              </a:lnSpc>
              <a:spcBef>
                <a:spcPts val="0"/>
              </a:spcBef>
              <a:spcAft>
                <a:spcPts val="0"/>
              </a:spcAft>
              <a:buSzPts val="2000"/>
              <a:buChar char="◻"/>
            </a:pPr>
            <a:r>
              <a:rPr b="1" lang="en" sz="2000"/>
              <a:t>Bezpečnější</a:t>
            </a:r>
            <a:endParaRPr b="1" sz="2000"/>
          </a:p>
          <a:p>
            <a:pPr indent="-355600" lvl="1" marL="914400" rtl="0" algn="l">
              <a:lnSpc>
                <a:spcPct val="150000"/>
              </a:lnSpc>
              <a:spcBef>
                <a:spcPts val="0"/>
              </a:spcBef>
              <a:spcAft>
                <a:spcPts val="0"/>
              </a:spcAft>
              <a:buSzPts val="2000"/>
              <a:buChar char="◻"/>
            </a:pPr>
            <a:r>
              <a:rPr b="1" lang="en" sz="2000"/>
              <a:t>Udržitelnější</a:t>
            </a:r>
            <a:endParaRPr b="1" sz="2000"/>
          </a:p>
          <a:p>
            <a:pPr indent="-355600" lvl="0" marL="457200" rtl="0" algn="l">
              <a:lnSpc>
                <a:spcPct val="150000"/>
              </a:lnSpc>
              <a:spcBef>
                <a:spcPts val="0"/>
              </a:spcBef>
              <a:spcAft>
                <a:spcPts val="0"/>
              </a:spcAft>
              <a:buSzPts val="2000"/>
              <a:buChar char="■"/>
            </a:pPr>
            <a:r>
              <a:rPr b="1" lang="en" sz="2000"/>
              <a:t>Terraform</a:t>
            </a:r>
            <a:endParaRPr b="1" sz="2000"/>
          </a:p>
          <a:p>
            <a:pPr indent="-355600" lvl="1" marL="914400" rtl="0" algn="l">
              <a:lnSpc>
                <a:spcPct val="150000"/>
              </a:lnSpc>
              <a:spcBef>
                <a:spcPts val="0"/>
              </a:spcBef>
              <a:spcAft>
                <a:spcPts val="0"/>
              </a:spcAft>
              <a:buSzPts val="2000"/>
              <a:buChar char="◻"/>
            </a:pPr>
            <a:r>
              <a:rPr b="1" lang="en" sz="2000"/>
              <a:t>Nejrozšířenější nástroj pro IaC</a:t>
            </a:r>
            <a:endParaRPr b="1" sz="2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6"/>
          <p:cNvPicPr preferRelativeResize="0"/>
          <p:nvPr/>
        </p:nvPicPr>
        <p:blipFill>
          <a:blip r:embed="rId3">
            <a:alphaModFix/>
          </a:blip>
          <a:stretch>
            <a:fillRect/>
          </a:stretch>
        </p:blipFill>
        <p:spPr>
          <a:xfrm>
            <a:off x="-420350" y="-520325"/>
            <a:ext cx="6706075" cy="3843250"/>
          </a:xfrm>
          <a:prstGeom prst="rect">
            <a:avLst/>
          </a:prstGeom>
          <a:noFill/>
          <a:ln>
            <a:noFill/>
          </a:ln>
        </p:spPr>
      </p:pic>
      <p:pic>
        <p:nvPicPr>
          <p:cNvPr id="263" name="Google Shape;263;p46"/>
          <p:cNvPicPr preferRelativeResize="0"/>
          <p:nvPr/>
        </p:nvPicPr>
        <p:blipFill>
          <a:blip r:embed="rId4">
            <a:alphaModFix/>
          </a:blip>
          <a:stretch>
            <a:fillRect/>
          </a:stretch>
        </p:blipFill>
        <p:spPr>
          <a:xfrm>
            <a:off x="1873642" y="1502175"/>
            <a:ext cx="7699585" cy="3843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7"/>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DB: Managed Postgres</a:t>
            </a:r>
            <a:endParaRPr b="1" sz="5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DB: Managed Postgres</a:t>
            </a:r>
            <a:endParaRPr/>
          </a:p>
        </p:txBody>
      </p:sp>
      <p:sp>
        <p:nvSpPr>
          <p:cNvPr id="275" name="Google Shape;275;p48"/>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Nechceme se starat o databázový server</a:t>
            </a:r>
            <a:endParaRPr b="1" sz="2000"/>
          </a:p>
          <a:p>
            <a:pPr indent="-355600" lvl="0" marL="457200" rtl="0" algn="l">
              <a:lnSpc>
                <a:spcPct val="150000"/>
              </a:lnSpc>
              <a:spcBef>
                <a:spcPts val="0"/>
              </a:spcBef>
              <a:spcAft>
                <a:spcPts val="0"/>
              </a:spcAft>
              <a:buSzPts val="2000"/>
              <a:buChar char="■"/>
            </a:pPr>
            <a:r>
              <a:rPr b="1" lang="en" sz="2000"/>
              <a:t>Někdo jiný to umí mnohem lépe</a:t>
            </a:r>
            <a:endParaRPr b="1" sz="2000"/>
          </a:p>
          <a:p>
            <a:pPr indent="-355600" lvl="0" marL="457200" rtl="0" algn="l">
              <a:lnSpc>
                <a:spcPct val="150000"/>
              </a:lnSpc>
              <a:spcBef>
                <a:spcPts val="0"/>
              </a:spcBef>
              <a:spcAft>
                <a:spcPts val="0"/>
              </a:spcAft>
              <a:buSzPts val="2000"/>
              <a:buChar char="■"/>
            </a:pPr>
            <a:r>
              <a:rPr b="1" lang="en" sz="2000"/>
              <a:t>Oddělené DB servery</a:t>
            </a:r>
            <a:endParaRPr b="1" sz="2000"/>
          </a:p>
          <a:p>
            <a:pPr indent="-355600" lvl="1" marL="914400" rtl="0" algn="l">
              <a:lnSpc>
                <a:spcPct val="150000"/>
              </a:lnSpc>
              <a:spcBef>
                <a:spcPts val="0"/>
              </a:spcBef>
              <a:spcAft>
                <a:spcPts val="0"/>
              </a:spcAft>
              <a:buSzPts val="2000"/>
              <a:buChar char="◻"/>
            </a:pPr>
            <a:r>
              <a:rPr b="1" lang="en" sz="2000"/>
              <a:t>Dev: 1CPU, 1RAM</a:t>
            </a:r>
            <a:endParaRPr b="1" sz="2000"/>
          </a:p>
          <a:p>
            <a:pPr indent="-355600" lvl="1" marL="914400" rtl="0" algn="l">
              <a:lnSpc>
                <a:spcPct val="150000"/>
              </a:lnSpc>
              <a:spcBef>
                <a:spcPts val="0"/>
              </a:spcBef>
              <a:spcAft>
                <a:spcPts val="0"/>
              </a:spcAft>
              <a:buSzPts val="2000"/>
              <a:buChar char="◻"/>
            </a:pPr>
            <a:r>
              <a:rPr b="1" lang="en" sz="2000"/>
              <a:t>Prod: 1CPU, 2RAM</a:t>
            </a:r>
            <a:endParaRPr b="1" sz="2000"/>
          </a:p>
          <a:p>
            <a:pPr indent="-355600" lvl="0" marL="457200" rtl="0" algn="l">
              <a:lnSpc>
                <a:spcPct val="150000"/>
              </a:lnSpc>
              <a:spcBef>
                <a:spcPts val="0"/>
              </a:spcBef>
              <a:spcAft>
                <a:spcPts val="0"/>
              </a:spcAft>
              <a:buSzPts val="2000"/>
              <a:buChar char="■"/>
            </a:pPr>
            <a:r>
              <a:rPr b="1" lang="en" sz="2000"/>
              <a:t>Backup resi DO i my (Tergum)</a:t>
            </a:r>
            <a:endParaRPr b="1"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S3</a:t>
            </a:r>
            <a:endParaRPr b="1" sz="5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S3</a:t>
            </a:r>
            <a:endParaRPr/>
          </a:p>
        </p:txBody>
      </p:sp>
      <p:sp>
        <p:nvSpPr>
          <p:cNvPr id="287" name="Google Shape;287;p50"/>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Ukládání dat v S3 (v DigitalOceanu je to spaces)</a:t>
            </a:r>
            <a:endParaRPr b="1" sz="2000"/>
          </a:p>
          <a:p>
            <a:pPr indent="-355600" lvl="0" marL="457200" rtl="0" algn="l">
              <a:lnSpc>
                <a:spcPct val="150000"/>
              </a:lnSpc>
              <a:spcBef>
                <a:spcPts val="0"/>
              </a:spcBef>
              <a:spcAft>
                <a:spcPts val="0"/>
              </a:spcAft>
              <a:buSzPts val="2000"/>
              <a:buChar char="■"/>
            </a:pPr>
            <a:r>
              <a:rPr b="1" lang="en" sz="2000"/>
              <a:t>Kubernetes neumožňuje ukládání uploads ve složce</a:t>
            </a:r>
            <a:endParaRPr b="1" sz="2000"/>
          </a:p>
          <a:p>
            <a:pPr indent="-355600" lvl="0" marL="457200" rtl="0" algn="l">
              <a:lnSpc>
                <a:spcPct val="150000"/>
              </a:lnSpc>
              <a:spcBef>
                <a:spcPts val="0"/>
              </a:spcBef>
              <a:spcAft>
                <a:spcPts val="0"/>
              </a:spcAft>
              <a:buSzPts val="2000"/>
              <a:buChar char="■"/>
            </a:pPr>
            <a:r>
              <a:rPr b="1" lang="en" sz="2000"/>
              <a:t>Škálování</a:t>
            </a:r>
            <a:endParaRPr b="1" sz="2000"/>
          </a:p>
          <a:p>
            <a:pPr indent="-355600" lvl="0" marL="457200" rtl="0" algn="l">
              <a:lnSpc>
                <a:spcPct val="150000"/>
              </a:lnSpc>
              <a:spcBef>
                <a:spcPts val="0"/>
              </a:spcBef>
              <a:spcAft>
                <a:spcPts val="0"/>
              </a:spcAft>
              <a:buSzPts val="2000"/>
              <a:buChar char="■"/>
            </a:pPr>
            <a:r>
              <a:rPr b="1" lang="en" sz="2000"/>
              <a:t>Možnost servírovat statické soubory mimo aplikaci</a:t>
            </a:r>
            <a:endParaRPr b="1"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1"/>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Gitlab a Gitlab CI</a:t>
            </a:r>
            <a:endParaRPr b="1" sz="5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hlink"/>
                </a:solidFill>
              </a:rPr>
              <a:t>Píšu knihu o DevOps</a:t>
            </a:r>
            <a:endParaRPr>
              <a:solidFill>
                <a:schemeClr val="hlink"/>
              </a:solidFill>
            </a:endParaRPr>
          </a:p>
        </p:txBody>
      </p:sp>
      <p:sp>
        <p:nvSpPr>
          <p:cNvPr id="82" name="Google Shape;82;p16"/>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kniha.sika.io</a:t>
            </a:r>
            <a:endParaRPr b="1" sz="5000"/>
          </a:p>
        </p:txBody>
      </p:sp>
      <p:pic>
        <p:nvPicPr>
          <p:cNvPr id="83" name="Google Shape;83;p16"/>
          <p:cNvPicPr preferRelativeResize="0"/>
          <p:nvPr/>
        </p:nvPicPr>
        <p:blipFill>
          <a:blip r:embed="rId3">
            <a:alphaModFix/>
          </a:blip>
          <a:stretch>
            <a:fillRect/>
          </a:stretch>
        </p:blipFill>
        <p:spPr>
          <a:xfrm>
            <a:off x="4896310" y="0"/>
            <a:ext cx="4247679"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Gitlab + Gitlab CI</a:t>
            </a:r>
            <a:endParaRPr/>
          </a:p>
        </p:txBody>
      </p:sp>
      <p:sp>
        <p:nvSpPr>
          <p:cNvPr id="299" name="Google Shape;299;p52"/>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Gitlab (gitlab.com)</a:t>
            </a:r>
            <a:endParaRPr b="1" sz="2000"/>
          </a:p>
          <a:p>
            <a:pPr indent="-355600" lvl="1" marL="914400" rtl="0" algn="l">
              <a:lnSpc>
                <a:spcPct val="150000"/>
              </a:lnSpc>
              <a:spcBef>
                <a:spcPts val="0"/>
              </a:spcBef>
              <a:spcAft>
                <a:spcPts val="0"/>
              </a:spcAft>
              <a:buSzPts val="2000"/>
              <a:buChar char="◻"/>
            </a:pPr>
            <a:r>
              <a:rPr b="1" lang="en" sz="2000"/>
              <a:t>Potřebujeme rozumnou DevOps platformu</a:t>
            </a:r>
            <a:br>
              <a:rPr b="1" lang="en" sz="2000"/>
            </a:br>
            <a:r>
              <a:rPr b="1" lang="en" sz="2000"/>
              <a:t>(na místo Bitbucketu)</a:t>
            </a:r>
            <a:endParaRPr b="1" sz="2000"/>
          </a:p>
          <a:p>
            <a:pPr indent="-355600" lvl="1" marL="914400" rtl="0" algn="l">
              <a:lnSpc>
                <a:spcPct val="150000"/>
              </a:lnSpc>
              <a:spcBef>
                <a:spcPts val="0"/>
              </a:spcBef>
              <a:spcAft>
                <a:spcPts val="0"/>
              </a:spcAft>
              <a:buSzPts val="2000"/>
              <a:buChar char="◻"/>
            </a:pPr>
            <a:r>
              <a:rPr b="1" lang="en" sz="2000"/>
              <a:t>Podpora ukládání Terraform state</a:t>
            </a:r>
            <a:endParaRPr b="1" sz="2000"/>
          </a:p>
          <a:p>
            <a:pPr indent="-355600" lvl="0" marL="457200" rtl="0" algn="l">
              <a:lnSpc>
                <a:spcPct val="150000"/>
              </a:lnSpc>
              <a:spcBef>
                <a:spcPts val="0"/>
              </a:spcBef>
              <a:spcAft>
                <a:spcPts val="0"/>
              </a:spcAft>
              <a:buSzPts val="2000"/>
              <a:buChar char="■"/>
            </a:pPr>
            <a:r>
              <a:rPr b="1" lang="en" sz="2000"/>
              <a:t>Gitlab CI</a:t>
            </a:r>
            <a:endParaRPr b="1" sz="2000"/>
          </a:p>
          <a:p>
            <a:pPr indent="-355600" lvl="1" marL="914400" rtl="0" algn="l">
              <a:lnSpc>
                <a:spcPct val="150000"/>
              </a:lnSpc>
              <a:spcBef>
                <a:spcPts val="0"/>
              </a:spcBef>
              <a:spcAft>
                <a:spcPts val="0"/>
              </a:spcAft>
              <a:buSzPts val="2000"/>
              <a:buChar char="◻"/>
            </a:pPr>
            <a:r>
              <a:rPr b="1" lang="en" sz="2000"/>
              <a:t>Docker (Kaniko) buildy + nasazování do Kubernetes</a:t>
            </a:r>
            <a:endParaRPr b="1" sz="2000"/>
          </a:p>
          <a:p>
            <a:pPr indent="-355600" lvl="1" marL="914400" rtl="0" algn="l">
              <a:lnSpc>
                <a:spcPct val="150000"/>
              </a:lnSpc>
              <a:spcBef>
                <a:spcPts val="0"/>
              </a:spcBef>
              <a:spcAft>
                <a:spcPts val="0"/>
              </a:spcAft>
              <a:buSzPts val="2000"/>
              <a:buChar char="◻"/>
            </a:pPr>
            <a:r>
              <a:rPr b="1" lang="en" sz="2000"/>
              <a:t>Deploy infrastruktury ( ještě nemáme :/ )</a:t>
            </a:r>
            <a:endParaRPr b="1"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3"/>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Cloudflare</a:t>
            </a:r>
            <a:endParaRPr b="1" sz="5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Cloudflare</a:t>
            </a:r>
            <a:endParaRPr/>
          </a:p>
        </p:txBody>
      </p:sp>
      <p:sp>
        <p:nvSpPr>
          <p:cNvPr id="311" name="Google Shape;311;p54"/>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Při migraci jsme se rozhodli přejít s DNS ke Cloudflare</a:t>
            </a:r>
            <a:endParaRPr b="1" sz="2000"/>
          </a:p>
          <a:p>
            <a:pPr indent="-355600" lvl="0" marL="457200" rtl="0" algn="l">
              <a:lnSpc>
                <a:spcPct val="150000"/>
              </a:lnSpc>
              <a:spcBef>
                <a:spcPts val="0"/>
              </a:spcBef>
              <a:spcAft>
                <a:spcPts val="0"/>
              </a:spcAft>
              <a:buSzPts val="2000"/>
              <a:buChar char="■"/>
            </a:pPr>
            <a:r>
              <a:rPr b="1" lang="en" sz="2000"/>
              <a:t>Jednoduchá správa pomocí Terraformu</a:t>
            </a:r>
            <a:endParaRPr b="1" sz="2000"/>
          </a:p>
          <a:p>
            <a:pPr indent="-355600" lvl="0" marL="457200" rtl="0" algn="l">
              <a:lnSpc>
                <a:spcPct val="150000"/>
              </a:lnSpc>
              <a:spcBef>
                <a:spcPts val="0"/>
              </a:spcBef>
              <a:spcAft>
                <a:spcPts val="0"/>
              </a:spcAft>
              <a:buSzPts val="2000"/>
              <a:buChar char="■"/>
            </a:pPr>
            <a:r>
              <a:rPr b="1" lang="en" sz="2000"/>
              <a:t>Stabilní DNS provider (pryč z Wedosu a z Česka)</a:t>
            </a:r>
            <a:endParaRPr b="1" sz="2000"/>
          </a:p>
          <a:p>
            <a:pPr indent="-355600" lvl="0" marL="457200" rtl="0" algn="l">
              <a:lnSpc>
                <a:spcPct val="150000"/>
              </a:lnSpc>
              <a:spcBef>
                <a:spcPts val="0"/>
              </a:spcBef>
              <a:spcAft>
                <a:spcPts val="0"/>
              </a:spcAft>
              <a:buSzPts val="2000"/>
              <a:buChar char="■"/>
            </a:pPr>
            <a:r>
              <a:rPr b="1" lang="en" sz="2000"/>
              <a:t>DDoS ochrana, CDN, …</a:t>
            </a:r>
            <a:endParaRPr b="1" sz="2000"/>
          </a:p>
          <a:p>
            <a:pPr indent="-355600" lvl="0" marL="457200" rtl="0" algn="l">
              <a:lnSpc>
                <a:spcPct val="150000"/>
              </a:lnSpc>
              <a:spcBef>
                <a:spcPts val="0"/>
              </a:spcBef>
              <a:spcAft>
                <a:spcPts val="0"/>
              </a:spcAft>
              <a:buSzPts val="2000"/>
              <a:buChar char="■"/>
            </a:pPr>
            <a:r>
              <a:rPr b="1" lang="en" sz="2000"/>
              <a:t>Zdarma</a:t>
            </a:r>
            <a:endParaRPr b="1"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5"/>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Tergum</a:t>
            </a:r>
            <a:endParaRPr b="1" sz="5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Tergum (declarative backup tool)</a:t>
            </a:r>
            <a:endParaRPr/>
          </a:p>
        </p:txBody>
      </p:sp>
      <p:sp>
        <p:nvSpPr>
          <p:cNvPr id="323" name="Google Shape;323;p56"/>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u="sng">
                <a:solidFill>
                  <a:schemeClr val="hlink"/>
                </a:solidFill>
                <a:hlinkClick r:id="rId3"/>
              </a:rPr>
              <a:t>github.com/sikalabs/tergum</a:t>
            </a:r>
            <a:endParaRPr b="1" sz="2000"/>
          </a:p>
          <a:p>
            <a:pPr indent="-355600" lvl="0" marL="457200" rtl="0" algn="l">
              <a:lnSpc>
                <a:spcPct val="150000"/>
              </a:lnSpc>
              <a:spcBef>
                <a:spcPts val="0"/>
              </a:spcBef>
              <a:spcAft>
                <a:spcPts val="0"/>
              </a:spcAft>
              <a:buSzPts val="2000"/>
              <a:buChar char="■"/>
            </a:pPr>
            <a:r>
              <a:rPr b="1" lang="en" sz="2000"/>
              <a:t>Deklarativní backup tool</a:t>
            </a:r>
            <a:endParaRPr b="1" sz="2000"/>
          </a:p>
          <a:p>
            <a:pPr indent="-355600" lvl="0" marL="457200" rtl="0" algn="l">
              <a:lnSpc>
                <a:spcPct val="150000"/>
              </a:lnSpc>
              <a:spcBef>
                <a:spcPts val="0"/>
              </a:spcBef>
              <a:spcAft>
                <a:spcPts val="0"/>
              </a:spcAft>
              <a:buSzPts val="2000"/>
              <a:buChar char="■"/>
            </a:pPr>
            <a:r>
              <a:rPr b="1" lang="en" sz="2000"/>
              <a:t>Běží v Kubernetes</a:t>
            </a:r>
            <a:endParaRPr b="1" sz="2000"/>
          </a:p>
          <a:p>
            <a:pPr indent="-355600" lvl="0" marL="457200" rtl="0" algn="l">
              <a:lnSpc>
                <a:spcPct val="150000"/>
              </a:lnSpc>
              <a:spcBef>
                <a:spcPts val="0"/>
              </a:spcBef>
              <a:spcAft>
                <a:spcPts val="0"/>
              </a:spcAft>
              <a:buSzPts val="2000"/>
              <a:buChar char="■"/>
            </a:pPr>
            <a:r>
              <a:rPr b="1" lang="en" sz="2000"/>
              <a:t>Backend je S3</a:t>
            </a:r>
            <a:endParaRPr b="1"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7"/>
          <p:cNvPicPr preferRelativeResize="0"/>
          <p:nvPr/>
        </p:nvPicPr>
        <p:blipFill>
          <a:blip r:embed="rId3">
            <a:alphaModFix/>
          </a:blip>
          <a:stretch>
            <a:fillRect/>
          </a:stretch>
        </p:blipFill>
        <p:spPr>
          <a:xfrm>
            <a:off x="432725" y="266975"/>
            <a:ext cx="8278550" cy="4354525"/>
          </a:xfrm>
          <a:prstGeom prst="rect">
            <a:avLst/>
          </a:prstGeom>
          <a:noFill/>
          <a:ln>
            <a:noFill/>
          </a:ln>
        </p:spPr>
      </p:pic>
      <p:pic>
        <p:nvPicPr>
          <p:cNvPr id="329" name="Google Shape;329;p57"/>
          <p:cNvPicPr preferRelativeResize="0"/>
          <p:nvPr/>
        </p:nvPicPr>
        <p:blipFill>
          <a:blip r:embed="rId4">
            <a:alphaModFix/>
          </a:blip>
          <a:stretch>
            <a:fillRect/>
          </a:stretch>
        </p:blipFill>
        <p:spPr>
          <a:xfrm>
            <a:off x="3605550" y="1739225"/>
            <a:ext cx="5457826" cy="2071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čem to dnes bude</a:t>
            </a:r>
            <a:endParaRPr/>
          </a:p>
        </p:txBody>
      </p:sp>
      <p:sp>
        <p:nvSpPr>
          <p:cNvPr id="335" name="Google Shape;335;p58"/>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strike="sngStrike"/>
              <a:t>Technologický stack</a:t>
            </a:r>
            <a:endParaRPr b="1" sz="2000" strike="sngStrike"/>
          </a:p>
          <a:p>
            <a:pPr indent="-355600" lvl="0" marL="457200" rtl="0" algn="l">
              <a:lnSpc>
                <a:spcPct val="150000"/>
              </a:lnSpc>
              <a:spcBef>
                <a:spcPts val="0"/>
              </a:spcBef>
              <a:spcAft>
                <a:spcPts val="0"/>
              </a:spcAft>
              <a:buSzPts val="2000"/>
              <a:buChar char="■"/>
            </a:pPr>
            <a:r>
              <a:rPr b="1" lang="en" sz="2000" strike="sngStrike"/>
              <a:t>Původní stav</a:t>
            </a:r>
            <a:endParaRPr b="1" sz="2000" strike="sngStrike"/>
          </a:p>
          <a:p>
            <a:pPr indent="-355600" lvl="0" marL="457200" rtl="0" algn="l">
              <a:lnSpc>
                <a:spcPct val="150000"/>
              </a:lnSpc>
              <a:spcBef>
                <a:spcPts val="0"/>
              </a:spcBef>
              <a:spcAft>
                <a:spcPts val="0"/>
              </a:spcAft>
              <a:buSzPts val="2000"/>
              <a:buChar char="■"/>
            </a:pPr>
            <a:r>
              <a:rPr b="1" lang="en" sz="2000" strike="sngStrike"/>
              <a:t>Nový stack</a:t>
            </a:r>
            <a:endParaRPr b="1" sz="2000" strike="sngStrike"/>
          </a:p>
          <a:p>
            <a:pPr indent="-355600" lvl="0" marL="457200" rtl="0" algn="l">
              <a:lnSpc>
                <a:spcPct val="150000"/>
              </a:lnSpc>
              <a:spcBef>
                <a:spcPts val="0"/>
              </a:spcBef>
              <a:spcAft>
                <a:spcPts val="0"/>
              </a:spcAft>
              <a:buSzPts val="2000"/>
              <a:buChar char="■"/>
            </a:pPr>
            <a:r>
              <a:rPr b="1" lang="en" sz="2000"/>
              <a:t>Změny v aplikaci</a:t>
            </a:r>
            <a:endParaRPr b="1" sz="2000"/>
          </a:p>
          <a:p>
            <a:pPr indent="-355600" lvl="0" marL="457200" rtl="0" algn="l">
              <a:lnSpc>
                <a:spcPct val="150000"/>
              </a:lnSpc>
              <a:spcBef>
                <a:spcPts val="0"/>
              </a:spcBef>
              <a:spcAft>
                <a:spcPts val="0"/>
              </a:spcAft>
              <a:buSzPts val="2000"/>
              <a:buChar char="■"/>
            </a:pPr>
            <a:r>
              <a:rPr b="1" lang="en" sz="2000"/>
              <a:t>Změny v deploymentu</a:t>
            </a:r>
            <a:endParaRPr b="1" sz="2000"/>
          </a:p>
          <a:p>
            <a:pPr indent="-355600" lvl="0" marL="457200" rtl="0" algn="l">
              <a:lnSpc>
                <a:spcPct val="150000"/>
              </a:lnSpc>
              <a:spcBef>
                <a:spcPts val="0"/>
              </a:spcBef>
              <a:spcAft>
                <a:spcPts val="0"/>
              </a:spcAft>
              <a:buSzPts val="2000"/>
              <a:buChar char="■"/>
            </a:pPr>
            <a:r>
              <a:rPr b="1" lang="en" sz="2000"/>
              <a:t>Fuckupy</a:t>
            </a:r>
            <a:endParaRPr b="1" sz="2000"/>
          </a:p>
          <a:p>
            <a:pPr indent="-355600" lvl="0" marL="457200" rtl="0" algn="l">
              <a:lnSpc>
                <a:spcPct val="150000"/>
              </a:lnSpc>
              <a:spcBef>
                <a:spcPts val="0"/>
              </a:spcBef>
              <a:spcAft>
                <a:spcPts val="0"/>
              </a:spcAft>
              <a:buSzPts val="2000"/>
              <a:buChar char="■"/>
            </a:pPr>
            <a:r>
              <a:rPr b="1" lang="en" sz="2000"/>
              <a:t>Výsledek</a:t>
            </a:r>
            <a:endParaRPr b="1" sz="2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9"/>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Změny v aplikaci</a:t>
            </a:r>
            <a:endParaRPr b="1" sz="5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Změny v aplikaci</a:t>
            </a:r>
            <a:endParaRPr/>
          </a:p>
        </p:txBody>
      </p:sp>
      <p:sp>
        <p:nvSpPr>
          <p:cNvPr id="347" name="Google Shape;347;p60"/>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Soubory z FS do S3</a:t>
            </a:r>
            <a:endParaRPr b="1" sz="2000"/>
          </a:p>
          <a:p>
            <a:pPr indent="-355600" lvl="0" marL="457200" rtl="0" algn="l">
              <a:lnSpc>
                <a:spcPct val="150000"/>
              </a:lnSpc>
              <a:spcBef>
                <a:spcPts val="0"/>
              </a:spcBef>
              <a:spcAft>
                <a:spcPts val="0"/>
              </a:spcAft>
              <a:buSzPts val="2000"/>
              <a:buChar char="■"/>
            </a:pPr>
            <a:r>
              <a:rPr b="1" lang="en" sz="2000"/>
              <a:t>Sessions v DB / Redisu</a:t>
            </a:r>
            <a:endParaRPr b="1" sz="2000"/>
          </a:p>
          <a:p>
            <a:pPr indent="-355600" lvl="0" marL="457200" rtl="0" algn="l">
              <a:lnSpc>
                <a:spcPct val="150000"/>
              </a:lnSpc>
              <a:spcBef>
                <a:spcPts val="0"/>
              </a:spcBef>
              <a:spcAft>
                <a:spcPts val="0"/>
              </a:spcAft>
              <a:buSzPts val="2000"/>
              <a:buChar char="■"/>
            </a:pPr>
            <a:r>
              <a:rPr b="1" lang="en" sz="2000"/>
              <a:t>Cache do Redisu</a:t>
            </a:r>
            <a:endParaRPr b="1" sz="2000"/>
          </a:p>
          <a:p>
            <a:pPr indent="-355600" lvl="0" marL="457200" rtl="0" algn="l">
              <a:lnSpc>
                <a:spcPct val="150000"/>
              </a:lnSpc>
              <a:spcBef>
                <a:spcPts val="0"/>
              </a:spcBef>
              <a:spcAft>
                <a:spcPts val="0"/>
              </a:spcAft>
              <a:buSzPts val="2000"/>
              <a:buChar char="■"/>
            </a:pPr>
            <a:r>
              <a:rPr b="1" lang="en" sz="2000"/>
              <a:t>Optimalizace SQL</a:t>
            </a:r>
            <a:endParaRPr b="1" sz="2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Soubory z FS do S3</a:t>
            </a:r>
            <a:endParaRPr/>
          </a:p>
        </p:txBody>
      </p:sp>
      <p:sp>
        <p:nvSpPr>
          <p:cNvPr id="353" name="Google Shape;353;p61"/>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Uživatelské soubory</a:t>
            </a:r>
            <a:endParaRPr b="1" sz="2000"/>
          </a:p>
          <a:p>
            <a:pPr indent="-355600" lvl="0" marL="457200" rtl="0" algn="l">
              <a:lnSpc>
                <a:spcPct val="150000"/>
              </a:lnSpc>
              <a:spcBef>
                <a:spcPts val="0"/>
              </a:spcBef>
              <a:spcAft>
                <a:spcPts val="0"/>
              </a:spcAft>
              <a:buSzPts val="2000"/>
              <a:buChar char="■"/>
            </a:pPr>
            <a:r>
              <a:rPr b="1" lang="en" sz="2000"/>
              <a:t>Temp</a:t>
            </a:r>
            <a:endParaRPr b="1" sz="2000"/>
          </a:p>
          <a:p>
            <a:pPr indent="-355600" lvl="0" marL="457200" rtl="0" algn="l">
              <a:lnSpc>
                <a:spcPct val="150000"/>
              </a:lnSpc>
              <a:spcBef>
                <a:spcPts val="0"/>
              </a:spcBef>
              <a:spcAft>
                <a:spcPts val="0"/>
              </a:spcAft>
              <a:buSzPts val="2000"/>
              <a:buChar char="■"/>
            </a:pPr>
            <a:r>
              <a:rPr b="1" lang="en" sz="2000"/>
              <a:t>Automaticky aktualizované soubory</a:t>
            </a:r>
            <a:endParaRPr b="1" sz="2000"/>
          </a:p>
          <a:p>
            <a:pPr indent="-355600" lvl="0" marL="457200" rtl="0" algn="l">
              <a:lnSpc>
                <a:spcPct val="150000"/>
              </a:lnSpc>
              <a:spcBef>
                <a:spcPts val="0"/>
              </a:spcBef>
              <a:spcAft>
                <a:spcPts val="0"/>
              </a:spcAft>
              <a:buSzPts val="2000"/>
              <a:buChar char="■"/>
            </a:pPr>
            <a:r>
              <a:rPr b="1" lang="en" sz="2000"/>
              <a:t>Intervention/image orientate!</a:t>
            </a:r>
            <a:endParaRPr b="1" sz="2000"/>
          </a:p>
          <a:p>
            <a:pPr indent="0" lvl="0" marL="0" rtl="0" algn="l">
              <a:lnSpc>
                <a:spcPct val="150000"/>
              </a:lnSpc>
              <a:spcBef>
                <a:spcPts val="1600"/>
              </a:spcBef>
              <a:spcAft>
                <a:spcPts val="1600"/>
              </a:spcAft>
              <a:buNone/>
            </a:pPr>
            <a:r>
              <a:rPr b="1" lang="en" sz="2000">
                <a:solidFill>
                  <a:schemeClr val="hlink"/>
                </a:solidFill>
              </a:rPr>
              <a:t>Konfigurovatelné v .env pro lokální vývoj</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Slačálek</a:t>
            </a:r>
            <a:endParaRPr/>
          </a:p>
        </p:txBody>
      </p:sp>
      <p:sp>
        <p:nvSpPr>
          <p:cNvPr id="89" name="Google Shape;89;p17"/>
          <p:cNvSpPr txBox="1"/>
          <p:nvPr>
            <p:ph idx="1" type="body"/>
          </p:nvPr>
        </p:nvSpPr>
        <p:spPr>
          <a:xfrm>
            <a:off x="311700" y="777950"/>
            <a:ext cx="4608600" cy="3440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Jsem backend vývojář.</a:t>
            </a:r>
            <a:endParaRPr/>
          </a:p>
          <a:p>
            <a:pPr indent="0" lvl="0" marL="0" marR="0" rtl="0" algn="l">
              <a:lnSpc>
                <a:spcPct val="115000"/>
              </a:lnSpc>
              <a:spcBef>
                <a:spcPts val="1600"/>
              </a:spcBef>
              <a:spcAft>
                <a:spcPts val="0"/>
              </a:spcAft>
              <a:buNone/>
            </a:pPr>
            <a:r>
              <a:rPr lang="en"/>
              <a:t>Mám trému.</a:t>
            </a:r>
            <a:endParaRPr/>
          </a:p>
          <a:p>
            <a:pPr indent="0" lvl="0" marL="0" rtl="0" algn="l">
              <a:spcBef>
                <a:spcPts val="1600"/>
              </a:spcBef>
              <a:spcAft>
                <a:spcPts val="1600"/>
              </a:spcAft>
              <a:buClr>
                <a:schemeClr val="dk1"/>
              </a:buClr>
              <a:buSzPts val="1100"/>
              <a:buFont typeface="Arial"/>
              <a:buNone/>
            </a:pPr>
            <a:r>
              <a:rPr lang="en">
                <a:solidFill>
                  <a:schemeClr val="hlink"/>
                </a:solidFill>
              </a:rPr>
              <a:t>S</a:t>
            </a:r>
            <a:r>
              <a:rPr lang="en">
                <a:solidFill>
                  <a:schemeClr val="hlink"/>
                </a:solidFill>
              </a:rPr>
              <a:t> kamarádkou Denisou Hrubešovou jsme založili Pickey.cz.</a:t>
            </a:r>
            <a:endParaRPr/>
          </a:p>
        </p:txBody>
      </p:sp>
      <p:pic>
        <p:nvPicPr>
          <p:cNvPr id="90" name="Google Shape;90;p17"/>
          <p:cNvPicPr preferRelativeResize="0"/>
          <p:nvPr/>
        </p:nvPicPr>
        <p:blipFill>
          <a:blip r:embed="rId3">
            <a:alphaModFix/>
          </a:blip>
          <a:stretch>
            <a:fillRect/>
          </a:stretch>
        </p:blipFill>
        <p:spPr>
          <a:xfrm>
            <a:off x="5833888" y="0"/>
            <a:ext cx="3310124"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Sessions v DB</a:t>
            </a:r>
            <a:endParaRPr/>
          </a:p>
        </p:txBody>
      </p:sp>
      <p:sp>
        <p:nvSpPr>
          <p:cNvPr id="359" name="Google Shape;359;p62"/>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Je nutné ukládat session na místo, odkud budou přístupné pro všechny instance aplikace</a:t>
            </a:r>
            <a:endParaRPr b="1" sz="2000"/>
          </a:p>
          <a:p>
            <a:pPr indent="-355600" lvl="0" marL="457200" rtl="0" algn="l">
              <a:lnSpc>
                <a:spcPct val="150000"/>
              </a:lnSpc>
              <a:spcBef>
                <a:spcPts val="0"/>
              </a:spcBef>
              <a:spcAft>
                <a:spcPts val="0"/>
              </a:spcAft>
              <a:buSzPts val="2000"/>
              <a:buChar char="■"/>
            </a:pPr>
            <a:r>
              <a:rPr b="1" lang="en" sz="2000"/>
              <a:t>Nemáme jednu instanci ani sdílený FS mezi instancemi</a:t>
            </a:r>
            <a:endParaRPr b="1" sz="2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Cache do Redisu</a:t>
            </a:r>
            <a:endParaRPr/>
          </a:p>
        </p:txBody>
      </p:sp>
      <p:sp>
        <p:nvSpPr>
          <p:cNvPr id="365" name="Google Shape;365;p63"/>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V Kubernetes není sdílený FS pro rychou cache</a:t>
            </a:r>
            <a:endParaRPr b="1" sz="2000"/>
          </a:p>
          <a:p>
            <a:pPr indent="-355600" lvl="0" marL="457200" rtl="0" algn="l">
              <a:lnSpc>
                <a:spcPct val="150000"/>
              </a:lnSpc>
              <a:spcBef>
                <a:spcPts val="0"/>
              </a:spcBef>
              <a:spcAft>
                <a:spcPts val="0"/>
              </a:spcAft>
              <a:buSzPts val="2000"/>
              <a:buChar char="■"/>
            </a:pPr>
            <a:r>
              <a:rPr b="1" lang="en" sz="2000"/>
              <a:t>Cache chceme k aplikaci připojit jako backing service (viz 12factor apps)</a:t>
            </a:r>
            <a:endParaRPr b="1" sz="2000"/>
          </a:p>
          <a:p>
            <a:pPr indent="-355600" lvl="0" marL="457200" rtl="0" algn="l">
              <a:lnSpc>
                <a:spcPct val="150000"/>
              </a:lnSpc>
              <a:spcBef>
                <a:spcPts val="0"/>
              </a:spcBef>
              <a:spcAft>
                <a:spcPts val="0"/>
              </a:spcAft>
              <a:buSzPts val="2000"/>
              <a:buChar char="■"/>
            </a:pPr>
            <a:r>
              <a:rPr b="1" lang="en" sz="2000"/>
              <a:t>Redis je ideální NoSQL DB / cache</a:t>
            </a:r>
            <a:endParaRPr b="1" sz="2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4"/>
          <p:cNvPicPr preferRelativeResize="0"/>
          <p:nvPr/>
        </p:nvPicPr>
        <p:blipFill>
          <a:blip r:embed="rId3">
            <a:alphaModFix/>
          </a:blip>
          <a:stretch>
            <a:fillRect/>
          </a:stretch>
        </p:blipFill>
        <p:spPr>
          <a:xfrm>
            <a:off x="290350" y="264400"/>
            <a:ext cx="7472499" cy="3890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Optimalizace SQL</a:t>
            </a:r>
            <a:endParaRPr/>
          </a:p>
        </p:txBody>
      </p:sp>
      <p:sp>
        <p:nvSpPr>
          <p:cNvPr id="376" name="Google Shape;376;p65"/>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Databáze nemá nulovou latenci</a:t>
            </a:r>
            <a:endParaRPr b="1" sz="2000"/>
          </a:p>
          <a:p>
            <a:pPr indent="-355600" lvl="0" marL="457200" rtl="0" algn="l">
              <a:lnSpc>
                <a:spcPct val="150000"/>
              </a:lnSpc>
              <a:spcBef>
                <a:spcPts val="0"/>
              </a:spcBef>
              <a:spcAft>
                <a:spcPts val="0"/>
              </a:spcAft>
              <a:buSzPts val="2000"/>
              <a:buChar char="■"/>
            </a:pPr>
            <a:r>
              <a:rPr b="1" lang="en" sz="2000"/>
              <a:t>Neoptimalizované dotazy se velmi znatelně projeví</a:t>
            </a:r>
            <a:endParaRPr b="1" sz="2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čem to dnes bude</a:t>
            </a:r>
            <a:endParaRPr/>
          </a:p>
        </p:txBody>
      </p:sp>
      <p:sp>
        <p:nvSpPr>
          <p:cNvPr id="382" name="Google Shape;382;p66"/>
          <p:cNvSpPr txBox="1"/>
          <p:nvPr>
            <p:ph idx="1" type="body"/>
          </p:nvPr>
        </p:nvSpPr>
        <p:spPr>
          <a:xfrm>
            <a:off x="311700" y="973513"/>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strike="sngStrike"/>
              <a:t>Technologický</a:t>
            </a:r>
            <a:r>
              <a:rPr b="1" lang="en" sz="2000" strike="sngStrike"/>
              <a:t> stack</a:t>
            </a:r>
            <a:endParaRPr b="1" sz="2000" strike="sngStrike"/>
          </a:p>
          <a:p>
            <a:pPr indent="-355600" lvl="0" marL="457200" rtl="0" algn="l">
              <a:lnSpc>
                <a:spcPct val="150000"/>
              </a:lnSpc>
              <a:spcBef>
                <a:spcPts val="0"/>
              </a:spcBef>
              <a:spcAft>
                <a:spcPts val="0"/>
              </a:spcAft>
              <a:buSzPts val="2000"/>
              <a:buChar char="■"/>
            </a:pPr>
            <a:r>
              <a:rPr b="1" lang="en" sz="2000" strike="sngStrike"/>
              <a:t>Původní stav</a:t>
            </a:r>
            <a:endParaRPr b="1" sz="2000" strike="sngStrike"/>
          </a:p>
          <a:p>
            <a:pPr indent="-355600" lvl="0" marL="457200" marR="0" rtl="0" algn="l">
              <a:lnSpc>
                <a:spcPct val="150000"/>
              </a:lnSpc>
              <a:spcBef>
                <a:spcPts val="0"/>
              </a:spcBef>
              <a:spcAft>
                <a:spcPts val="0"/>
              </a:spcAft>
              <a:buSzPts val="2000"/>
              <a:buChar char="■"/>
            </a:pPr>
            <a:r>
              <a:rPr b="1" lang="en" sz="2000" strike="sngStrike"/>
              <a:t>Nový stack</a:t>
            </a:r>
            <a:endParaRPr b="1" sz="2000" strike="sngStrike"/>
          </a:p>
          <a:p>
            <a:pPr indent="-355600" lvl="0" marL="457200" rtl="0" algn="l">
              <a:lnSpc>
                <a:spcPct val="150000"/>
              </a:lnSpc>
              <a:spcBef>
                <a:spcPts val="0"/>
              </a:spcBef>
              <a:spcAft>
                <a:spcPts val="0"/>
              </a:spcAft>
              <a:buSzPts val="2000"/>
              <a:buChar char="■"/>
            </a:pPr>
            <a:r>
              <a:rPr b="1" lang="en" sz="2000" strike="sngStrike"/>
              <a:t>Změny v aplikaci</a:t>
            </a:r>
            <a:endParaRPr b="1" sz="2000"/>
          </a:p>
          <a:p>
            <a:pPr indent="-355600" lvl="0" marL="457200" rtl="0" algn="l">
              <a:lnSpc>
                <a:spcPct val="150000"/>
              </a:lnSpc>
              <a:spcBef>
                <a:spcPts val="0"/>
              </a:spcBef>
              <a:spcAft>
                <a:spcPts val="0"/>
              </a:spcAft>
              <a:buSzPts val="2000"/>
              <a:buChar char="■"/>
            </a:pPr>
            <a:r>
              <a:rPr b="1" lang="en" sz="2000"/>
              <a:t>Změny v deploymentu</a:t>
            </a:r>
            <a:endParaRPr b="1" sz="2000"/>
          </a:p>
          <a:p>
            <a:pPr indent="-355600" lvl="0" marL="457200" rtl="0" algn="l">
              <a:lnSpc>
                <a:spcPct val="150000"/>
              </a:lnSpc>
              <a:spcBef>
                <a:spcPts val="0"/>
              </a:spcBef>
              <a:spcAft>
                <a:spcPts val="0"/>
              </a:spcAft>
              <a:buSzPts val="2000"/>
              <a:buChar char="■"/>
            </a:pPr>
            <a:r>
              <a:rPr b="1" lang="en" sz="2000"/>
              <a:t>Fuckupy</a:t>
            </a:r>
            <a:endParaRPr b="1" sz="2000"/>
          </a:p>
          <a:p>
            <a:pPr indent="-355600" lvl="0" marL="457200" rtl="0" algn="l">
              <a:lnSpc>
                <a:spcPct val="150000"/>
              </a:lnSpc>
              <a:spcBef>
                <a:spcPts val="0"/>
              </a:spcBef>
              <a:spcAft>
                <a:spcPts val="0"/>
              </a:spcAft>
              <a:buSzPts val="2000"/>
              <a:buChar char="■"/>
            </a:pPr>
            <a:r>
              <a:rPr b="1" lang="en" sz="2000"/>
              <a:t>Výsledek</a:t>
            </a:r>
            <a:endParaRPr b="1"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7"/>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Změny v deploymentu</a:t>
            </a:r>
            <a:endParaRPr b="1" sz="5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Změny v deploymentu</a:t>
            </a:r>
            <a:endParaRPr/>
          </a:p>
        </p:txBody>
      </p:sp>
      <p:sp>
        <p:nvSpPr>
          <p:cNvPr id="394" name="Google Shape;394;p68"/>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Docker</a:t>
            </a:r>
            <a:endParaRPr b="1" sz="2000"/>
          </a:p>
          <a:p>
            <a:pPr indent="-355600" lvl="0" marL="457200" rtl="0" algn="l">
              <a:lnSpc>
                <a:spcPct val="150000"/>
              </a:lnSpc>
              <a:spcBef>
                <a:spcPts val="0"/>
              </a:spcBef>
              <a:spcAft>
                <a:spcPts val="0"/>
              </a:spcAft>
              <a:buSzPts val="2000"/>
              <a:buChar char="■"/>
            </a:pPr>
            <a:r>
              <a:rPr b="1" lang="en" sz="2000"/>
              <a:t>Kubernetes</a:t>
            </a:r>
            <a:endParaRPr b="1" sz="2000"/>
          </a:p>
          <a:p>
            <a:pPr indent="-355600" lvl="0" marL="457200" rtl="0" algn="l">
              <a:lnSpc>
                <a:spcPct val="150000"/>
              </a:lnSpc>
              <a:spcBef>
                <a:spcPts val="0"/>
              </a:spcBef>
              <a:spcAft>
                <a:spcPts val="0"/>
              </a:spcAft>
              <a:buSzPts val="2000"/>
              <a:buChar char="■"/>
            </a:pPr>
            <a:r>
              <a:rPr b="1" lang="en" sz="2000"/>
              <a:t>Bitbucket Pipelines do Gitlab CI</a:t>
            </a:r>
            <a:endParaRPr b="1" sz="2000"/>
          </a:p>
          <a:p>
            <a:pPr indent="-355600" lvl="0" marL="457200" rtl="0" algn="l">
              <a:lnSpc>
                <a:spcPct val="150000"/>
              </a:lnSpc>
              <a:spcBef>
                <a:spcPts val="0"/>
              </a:spcBef>
              <a:spcAft>
                <a:spcPts val="0"/>
              </a:spcAft>
              <a:buSzPts val="2000"/>
              <a:buChar char="■"/>
            </a:pPr>
            <a:r>
              <a:rPr b="1" lang="en" sz="2000"/>
              <a:t>Správa konfigurace &amp; secrets</a:t>
            </a:r>
            <a:endParaRPr b="1"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9"/>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Docker</a:t>
            </a:r>
            <a:endParaRPr b="1" sz="5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a:t>
            </a:r>
            <a:endParaRPr/>
          </a:p>
        </p:txBody>
      </p:sp>
      <p:sp>
        <p:nvSpPr>
          <p:cNvPr id="406" name="Google Shape;406;p70"/>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Optimalizace buildu v Dockeru</a:t>
            </a:r>
            <a:endParaRPr b="1" sz="2000"/>
          </a:p>
          <a:p>
            <a:pPr indent="-355600" lvl="1" marL="914400" rtl="0" algn="l">
              <a:lnSpc>
                <a:spcPct val="150000"/>
              </a:lnSpc>
              <a:spcBef>
                <a:spcPts val="0"/>
              </a:spcBef>
              <a:spcAft>
                <a:spcPts val="0"/>
              </a:spcAft>
              <a:buSzPts val="2000"/>
              <a:buChar char="◻"/>
            </a:pPr>
            <a:r>
              <a:rPr b="1" lang="en" sz="2000"/>
              <a:t>Optimalizace vrstev v Docker images (caches)</a:t>
            </a:r>
            <a:endParaRPr b="1" sz="2000"/>
          </a:p>
          <a:p>
            <a:pPr indent="-355600" lvl="2" marL="1371600" rtl="0" algn="l">
              <a:lnSpc>
                <a:spcPct val="150000"/>
              </a:lnSpc>
              <a:spcBef>
                <a:spcPts val="0"/>
              </a:spcBef>
              <a:spcAft>
                <a:spcPts val="0"/>
              </a:spcAft>
              <a:buSzPts val="2000"/>
              <a:buChar char="▫"/>
            </a:pPr>
            <a:r>
              <a:rPr b="1" lang="en" sz="2000"/>
              <a:t>Nutné pochopení, jak a co při build procesu funguje</a:t>
            </a:r>
            <a:endParaRPr b="1" sz="2000"/>
          </a:p>
          <a:p>
            <a:pPr indent="-355600" lvl="0" marL="457200" rtl="0" algn="l">
              <a:lnSpc>
                <a:spcPct val="150000"/>
              </a:lnSpc>
              <a:spcBef>
                <a:spcPts val="0"/>
              </a:spcBef>
              <a:spcAft>
                <a:spcPts val="0"/>
              </a:spcAft>
              <a:buSzPts val="2000"/>
              <a:buChar char="■"/>
            </a:pPr>
            <a:r>
              <a:rPr b="1" lang="en" sz="2000"/>
              <a:t>Frontend: Build 2 images (dev &amp; prod)</a:t>
            </a:r>
            <a:endParaRPr b="1" sz="2000"/>
          </a:p>
          <a:p>
            <a:pPr indent="-355600" lvl="0" marL="457200" rtl="0" algn="l">
              <a:lnSpc>
                <a:spcPct val="150000"/>
              </a:lnSpc>
              <a:spcBef>
                <a:spcPts val="0"/>
              </a:spcBef>
              <a:spcAft>
                <a:spcPts val="0"/>
              </a:spcAft>
              <a:buSzPts val="2000"/>
              <a:buChar char="■"/>
            </a:pPr>
            <a:r>
              <a:rPr b="1" lang="en" sz="2000"/>
              <a:t>Build Docker Image bez Dockeru - Kaniko</a:t>
            </a:r>
            <a:endParaRPr b="1"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1"/>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Kubernetes</a:t>
            </a:r>
            <a:endParaRPr b="1" sz="5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hlink"/>
                </a:solidFill>
              </a:rPr>
              <a:t>Pickey</a:t>
            </a:r>
            <a:r>
              <a:rPr lang="en">
                <a:solidFill>
                  <a:schemeClr val="hlink"/>
                </a:solidFill>
              </a:rPr>
              <a:t>.cz</a:t>
            </a:r>
            <a:endParaRPr/>
          </a:p>
        </p:txBody>
      </p:sp>
      <p:sp>
        <p:nvSpPr>
          <p:cNvPr id="96" name="Google Shape;96;p18"/>
          <p:cNvSpPr txBox="1"/>
          <p:nvPr>
            <p:ph idx="1" type="body"/>
          </p:nvPr>
        </p:nvSpPr>
        <p:spPr>
          <a:xfrm>
            <a:off x="311700" y="877575"/>
            <a:ext cx="7929000" cy="3607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a:solidFill>
                  <a:schemeClr val="lt1"/>
                </a:solidFill>
                <a:latin typeface="IBM Plex Mono"/>
                <a:ea typeface="IBM Plex Mono"/>
                <a:cs typeface="IBM Plex Mono"/>
                <a:sym typeface="IBM Plex Mono"/>
              </a:rPr>
              <a:t>Platforma pro monetizaci digitálního obsahu.</a:t>
            </a:r>
            <a:endParaRPr>
              <a:solidFill>
                <a:schemeClr val="lt1"/>
              </a:solidFill>
              <a:latin typeface="IBM Plex Mono"/>
              <a:ea typeface="IBM Plex Mono"/>
              <a:cs typeface="IBM Plex Mono"/>
              <a:sym typeface="IBM Plex Mono"/>
            </a:endParaRPr>
          </a:p>
          <a:p>
            <a:pPr indent="0" lvl="0" marL="0" rtl="0" algn="l">
              <a:lnSpc>
                <a:spcPct val="120000"/>
              </a:lnSpc>
              <a:spcBef>
                <a:spcPts val="400"/>
              </a:spcBef>
              <a:spcAft>
                <a:spcPts val="0"/>
              </a:spcAft>
              <a:buNone/>
            </a:pPr>
            <a:r>
              <a:t/>
            </a:r>
            <a:endParaRPr>
              <a:solidFill>
                <a:schemeClr val="lt1"/>
              </a:solidFill>
              <a:latin typeface="IBM Plex Mono"/>
              <a:ea typeface="IBM Plex Mono"/>
              <a:cs typeface="IBM Plex Mono"/>
              <a:sym typeface="IBM Plex Mono"/>
            </a:endParaRPr>
          </a:p>
          <a:p>
            <a:pPr indent="0" lvl="0" marL="0" rtl="0" algn="l">
              <a:lnSpc>
                <a:spcPct val="120000"/>
              </a:lnSpc>
              <a:spcBef>
                <a:spcPts val="400"/>
              </a:spcBef>
              <a:spcAft>
                <a:spcPts val="400"/>
              </a:spcAft>
              <a:buNone/>
            </a:pPr>
            <a:r>
              <a:rPr lang="en">
                <a:solidFill>
                  <a:schemeClr val="lt1"/>
                </a:solidFill>
                <a:latin typeface="IBM Plex Mono"/>
                <a:ea typeface="IBM Plex Mono"/>
                <a:cs typeface="IBM Plex Mono"/>
                <a:sym typeface="IBM Plex Mono"/>
              </a:rPr>
              <a:t>Tvůrce digitálního obsahu se soustředí pouze na produkci a promo, veškeré technikálie zajišťuje Pickey. </a:t>
            </a:r>
            <a:endParaRPr>
              <a:solidFill>
                <a:schemeClr val="lt1"/>
              </a:solidFill>
              <a:latin typeface="IBM Plex Mono"/>
              <a:ea typeface="IBM Plex Mono"/>
              <a:cs typeface="IBM Plex Mono"/>
              <a:sym typeface="IBM Plex Mon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a:t>
            </a:r>
            <a:endParaRPr/>
          </a:p>
        </p:txBody>
      </p:sp>
      <p:sp>
        <p:nvSpPr>
          <p:cNvPr id="418" name="Google Shape;418;p72"/>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Deployment aplikace je rozdělen do nasazení tří Helm balíčků:</a:t>
            </a:r>
            <a:endParaRPr b="1" sz="2000"/>
          </a:p>
          <a:p>
            <a:pPr indent="-355600" lvl="1" marL="914400" rtl="0" algn="l">
              <a:lnSpc>
                <a:spcPct val="150000"/>
              </a:lnSpc>
              <a:spcBef>
                <a:spcPts val="0"/>
              </a:spcBef>
              <a:spcAft>
                <a:spcPts val="0"/>
              </a:spcAft>
              <a:buSzPts val="2000"/>
              <a:buChar char="◻"/>
            </a:pPr>
            <a:r>
              <a:rPr b="1" lang="en" sz="2000"/>
              <a:t>pickey-data</a:t>
            </a:r>
            <a:endParaRPr b="1" sz="2000"/>
          </a:p>
          <a:p>
            <a:pPr indent="-355600" lvl="1" marL="914400" rtl="0" algn="l">
              <a:lnSpc>
                <a:spcPct val="150000"/>
              </a:lnSpc>
              <a:spcBef>
                <a:spcPts val="0"/>
              </a:spcBef>
              <a:spcAft>
                <a:spcPts val="0"/>
              </a:spcAft>
              <a:buSzPts val="2000"/>
              <a:buChar char="◻"/>
            </a:pPr>
            <a:r>
              <a:rPr b="1" lang="en" sz="2000"/>
              <a:t>pickey</a:t>
            </a:r>
            <a:r>
              <a:rPr b="1" lang="en" sz="2000"/>
              <a:t>-api (PHP backend)</a:t>
            </a:r>
            <a:endParaRPr b="1" sz="2000"/>
          </a:p>
          <a:p>
            <a:pPr indent="-355600" lvl="1" marL="914400" rtl="0" algn="l">
              <a:lnSpc>
                <a:spcPct val="150000"/>
              </a:lnSpc>
              <a:spcBef>
                <a:spcPts val="0"/>
              </a:spcBef>
              <a:spcAft>
                <a:spcPts val="0"/>
              </a:spcAft>
              <a:buSzPts val="2000"/>
              <a:buChar char="◻"/>
            </a:pPr>
            <a:r>
              <a:rPr b="1" lang="en" sz="2000"/>
              <a:t>pickey</a:t>
            </a:r>
            <a:r>
              <a:rPr b="1" lang="en" sz="2000"/>
              <a:t>-app (Nuxt.js frontend)</a:t>
            </a:r>
            <a:endParaRPr b="1"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a:t>
            </a:r>
            <a:r>
              <a:rPr lang="en"/>
              <a:t>pickey</a:t>
            </a:r>
            <a:r>
              <a:rPr lang="en"/>
              <a:t>-data</a:t>
            </a:r>
            <a:endParaRPr/>
          </a:p>
        </p:txBody>
      </p:sp>
      <p:sp>
        <p:nvSpPr>
          <p:cNvPr id="424" name="Google Shape;424;p73"/>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Nasazení Redisu pro queue a cache</a:t>
            </a:r>
            <a:endParaRPr b="1" sz="2000"/>
          </a:p>
          <a:p>
            <a:pPr indent="-355600" lvl="0" marL="457200" rtl="0" algn="l">
              <a:lnSpc>
                <a:spcPct val="150000"/>
              </a:lnSpc>
              <a:spcBef>
                <a:spcPts val="0"/>
              </a:spcBef>
              <a:spcAft>
                <a:spcPts val="0"/>
              </a:spcAft>
              <a:buSzPts val="2000"/>
              <a:buChar char="■"/>
            </a:pPr>
            <a:r>
              <a:rPr b="1" lang="en" sz="2000"/>
              <a:t>Oddělený balíček, aby při celkové preinstalaci aplikace (helm uninstall) instance Redisu zůstala</a:t>
            </a:r>
            <a:endParaRPr b="1"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pickey-api</a:t>
            </a:r>
            <a:endParaRPr/>
          </a:p>
        </p:txBody>
      </p:sp>
      <p:sp>
        <p:nvSpPr>
          <p:cNvPr id="430" name="Google Shape;430;p74"/>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Obsahuje</a:t>
            </a:r>
            <a:endParaRPr b="1" sz="2000"/>
          </a:p>
          <a:p>
            <a:pPr indent="-355600" lvl="1" marL="914400" rtl="0" algn="l">
              <a:lnSpc>
                <a:spcPct val="150000"/>
              </a:lnSpc>
              <a:spcBef>
                <a:spcPts val="0"/>
              </a:spcBef>
              <a:spcAft>
                <a:spcPts val="0"/>
              </a:spcAft>
              <a:buSzPts val="2000"/>
              <a:buChar char="◻"/>
            </a:pPr>
            <a:r>
              <a:rPr b="1" lang="en" sz="2000"/>
              <a:t>Deployment PHP backendu (2 instance)</a:t>
            </a:r>
            <a:endParaRPr b="1" sz="2000"/>
          </a:p>
          <a:p>
            <a:pPr indent="-355600" lvl="1" marL="914400" rtl="0" algn="l">
              <a:lnSpc>
                <a:spcPct val="150000"/>
              </a:lnSpc>
              <a:spcBef>
                <a:spcPts val="0"/>
              </a:spcBef>
              <a:spcAft>
                <a:spcPts val="0"/>
              </a:spcAft>
              <a:buSzPts val="2000"/>
              <a:buChar char="◻"/>
            </a:pPr>
            <a:r>
              <a:rPr b="1" lang="en" sz="2000"/>
              <a:t>Deployment workeru na zpracovávání</a:t>
            </a:r>
            <a:br>
              <a:rPr b="1" lang="en" sz="2000"/>
            </a:br>
            <a:r>
              <a:rPr b="1" lang="en" sz="2000"/>
              <a:t>fronty jobu (horizon)</a:t>
            </a:r>
            <a:endParaRPr b="1" sz="2000"/>
          </a:p>
          <a:p>
            <a:pPr indent="-355600" lvl="1" marL="914400" rtl="0" algn="l">
              <a:lnSpc>
                <a:spcPct val="150000"/>
              </a:lnSpc>
              <a:spcBef>
                <a:spcPts val="0"/>
              </a:spcBef>
              <a:spcAft>
                <a:spcPts val="0"/>
              </a:spcAft>
              <a:buSzPts val="2000"/>
              <a:buChar char="◻"/>
            </a:pPr>
            <a:r>
              <a:rPr b="1" lang="en" sz="2000"/>
              <a:t>Cronjob (task scheduler) … TODO</a:t>
            </a:r>
            <a:endParaRPr b="1" sz="2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pickey-app</a:t>
            </a:r>
            <a:endParaRPr/>
          </a:p>
        </p:txBody>
      </p:sp>
      <p:sp>
        <p:nvSpPr>
          <p:cNvPr id="436" name="Google Shape;436;p75"/>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Obsahuje</a:t>
            </a:r>
            <a:endParaRPr b="1" sz="2000"/>
          </a:p>
          <a:p>
            <a:pPr indent="-355600" lvl="1" marL="914400" rtl="0" algn="l">
              <a:lnSpc>
                <a:spcPct val="150000"/>
              </a:lnSpc>
              <a:spcBef>
                <a:spcPts val="0"/>
              </a:spcBef>
              <a:spcAft>
                <a:spcPts val="0"/>
              </a:spcAft>
              <a:buSzPts val="2000"/>
              <a:buChar char="◻"/>
            </a:pPr>
            <a:r>
              <a:rPr b="1" lang="en" sz="2000"/>
              <a:t>Deployment frontend JS aplikace (2 instance)</a:t>
            </a:r>
            <a:endParaRPr b="1" sz="2000"/>
          </a:p>
          <a:p>
            <a:pPr indent="-355600" lvl="1" marL="914400" rtl="0" algn="l">
              <a:lnSpc>
                <a:spcPct val="150000"/>
              </a:lnSpc>
              <a:spcBef>
                <a:spcPts val="0"/>
              </a:spcBef>
              <a:spcAft>
                <a:spcPts val="0"/>
              </a:spcAft>
              <a:buSzPts val="2000"/>
              <a:buChar char="◻"/>
            </a:pPr>
            <a:r>
              <a:rPr b="1" lang="en" sz="2000"/>
              <a:t>SSR: Node.js server pro render prvního dotazu na stránku</a:t>
            </a:r>
            <a:endParaRPr b="1" sz="2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6"/>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5000"/>
              <a:t>Z Bitbucket Pipelines</a:t>
            </a:r>
            <a:endParaRPr b="1" sz="5000"/>
          </a:p>
          <a:p>
            <a:pPr indent="0" lvl="0" marL="0" marR="0" rtl="0" algn="l">
              <a:lnSpc>
                <a:spcPct val="115000"/>
              </a:lnSpc>
              <a:spcBef>
                <a:spcPts val="1600"/>
              </a:spcBef>
              <a:spcAft>
                <a:spcPts val="1600"/>
              </a:spcAft>
              <a:buClr>
                <a:schemeClr val="dk1"/>
              </a:buClr>
              <a:buSzPts val="1100"/>
              <a:buFont typeface="Arial"/>
              <a:buNone/>
            </a:pPr>
            <a:r>
              <a:rPr b="1" lang="en" sz="5000"/>
              <a:t>do Gitlab CI</a:t>
            </a:r>
            <a:endParaRPr b="1" sz="5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 Bitbucket Pipelines do Gitlab CI</a:t>
            </a:r>
            <a:endParaRPr/>
          </a:p>
        </p:txBody>
      </p:sp>
      <p:sp>
        <p:nvSpPr>
          <p:cNvPr id="448" name="Google Shape;448;p77"/>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Přepis kompletně znova</a:t>
            </a:r>
            <a:endParaRPr b="1" sz="2000"/>
          </a:p>
          <a:p>
            <a:pPr indent="-355600" lvl="1" marL="914400" rtl="0" algn="l">
              <a:lnSpc>
                <a:spcPct val="150000"/>
              </a:lnSpc>
              <a:spcBef>
                <a:spcPts val="0"/>
              </a:spcBef>
              <a:spcAft>
                <a:spcPts val="0"/>
              </a:spcAft>
              <a:buSzPts val="2000"/>
              <a:buChar char="◻"/>
            </a:pPr>
            <a:r>
              <a:rPr b="1" lang="en" sz="2000"/>
              <a:t>Dříve deployment probíhal jako upload PHP souboru</a:t>
            </a:r>
            <a:br>
              <a:rPr b="1" lang="en" sz="2000"/>
            </a:br>
            <a:r>
              <a:rPr b="1" lang="en" sz="2000"/>
              <a:t>pomocí RSYNC</a:t>
            </a:r>
            <a:endParaRPr b="1" sz="2000"/>
          </a:p>
          <a:p>
            <a:pPr indent="-355600" lvl="0" marL="457200" rtl="0" algn="l">
              <a:lnSpc>
                <a:spcPct val="150000"/>
              </a:lnSpc>
              <a:spcBef>
                <a:spcPts val="0"/>
              </a:spcBef>
              <a:spcAft>
                <a:spcPts val="0"/>
              </a:spcAft>
              <a:buSzPts val="2000"/>
              <a:buChar char="■"/>
            </a:pPr>
            <a:r>
              <a:rPr b="1" lang="en" sz="2000"/>
              <a:t>Gitlab CI běží v dev Kubernetes clusteru</a:t>
            </a:r>
            <a:endParaRPr b="1" sz="2000"/>
          </a:p>
          <a:p>
            <a:pPr indent="-355600" lvl="0" marL="457200" rtl="0" algn="l">
              <a:lnSpc>
                <a:spcPct val="150000"/>
              </a:lnSpc>
              <a:spcBef>
                <a:spcPts val="0"/>
              </a:spcBef>
              <a:spcAft>
                <a:spcPts val="0"/>
              </a:spcAft>
              <a:buSzPts val="2000"/>
              <a:buChar char="■"/>
            </a:pPr>
            <a:r>
              <a:rPr b="1" lang="en" sz="2000"/>
              <a:t>Kaniko build + Helm install</a:t>
            </a:r>
            <a:endParaRPr b="1" sz="2000"/>
          </a:p>
          <a:p>
            <a:pPr indent="-355600" lvl="1" marL="914400" rtl="0" algn="l">
              <a:lnSpc>
                <a:spcPct val="150000"/>
              </a:lnSpc>
              <a:spcBef>
                <a:spcPts val="0"/>
              </a:spcBef>
              <a:spcAft>
                <a:spcPts val="0"/>
              </a:spcAft>
              <a:buSzPts val="2000"/>
              <a:buChar char="◻"/>
            </a:pPr>
            <a:r>
              <a:rPr b="1" lang="en" sz="2000"/>
              <a:t>Gitlab CI má nativní podporu pro Docker &amp; Kubernetes</a:t>
            </a:r>
            <a:endParaRPr b="1" sz="2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čem to dnes bude</a:t>
            </a:r>
            <a:endParaRPr/>
          </a:p>
        </p:txBody>
      </p:sp>
      <p:sp>
        <p:nvSpPr>
          <p:cNvPr id="454" name="Google Shape;454;p78"/>
          <p:cNvSpPr txBox="1"/>
          <p:nvPr>
            <p:ph idx="1" type="body"/>
          </p:nvPr>
        </p:nvSpPr>
        <p:spPr>
          <a:xfrm>
            <a:off x="311700" y="973513"/>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strike="sngStrike"/>
              <a:t>Technologický stack</a:t>
            </a:r>
            <a:endParaRPr b="1" sz="2000" strike="sngStrike"/>
          </a:p>
          <a:p>
            <a:pPr indent="-355600" lvl="0" marL="457200" rtl="0" algn="l">
              <a:lnSpc>
                <a:spcPct val="150000"/>
              </a:lnSpc>
              <a:spcBef>
                <a:spcPts val="0"/>
              </a:spcBef>
              <a:spcAft>
                <a:spcPts val="0"/>
              </a:spcAft>
              <a:buSzPts val="2000"/>
              <a:buChar char="■"/>
            </a:pPr>
            <a:r>
              <a:rPr b="1" lang="en" sz="2000" strike="sngStrike"/>
              <a:t>Původní stav</a:t>
            </a:r>
            <a:endParaRPr b="1" sz="2000" strike="sngStrike"/>
          </a:p>
          <a:p>
            <a:pPr indent="-355600" lvl="0" marL="457200" marR="0" rtl="0" algn="l">
              <a:lnSpc>
                <a:spcPct val="150000"/>
              </a:lnSpc>
              <a:spcBef>
                <a:spcPts val="0"/>
              </a:spcBef>
              <a:spcAft>
                <a:spcPts val="0"/>
              </a:spcAft>
              <a:buSzPts val="2000"/>
              <a:buChar char="■"/>
            </a:pPr>
            <a:r>
              <a:rPr b="1" lang="en" sz="2000" strike="sngStrike"/>
              <a:t>Nový stack</a:t>
            </a:r>
            <a:endParaRPr b="1" sz="2000" strike="sngStrike"/>
          </a:p>
          <a:p>
            <a:pPr indent="-355600" lvl="0" marL="457200" rtl="0" algn="l">
              <a:lnSpc>
                <a:spcPct val="150000"/>
              </a:lnSpc>
              <a:spcBef>
                <a:spcPts val="0"/>
              </a:spcBef>
              <a:spcAft>
                <a:spcPts val="0"/>
              </a:spcAft>
              <a:buSzPts val="2000"/>
              <a:buChar char="■"/>
            </a:pPr>
            <a:r>
              <a:rPr b="1" lang="en" sz="2000" strike="sngStrike"/>
              <a:t>Změny v aplikaci</a:t>
            </a:r>
            <a:endParaRPr b="1" sz="2000"/>
          </a:p>
          <a:p>
            <a:pPr indent="-355600" lvl="0" marL="457200" rtl="0" algn="l">
              <a:lnSpc>
                <a:spcPct val="150000"/>
              </a:lnSpc>
              <a:spcBef>
                <a:spcPts val="0"/>
              </a:spcBef>
              <a:spcAft>
                <a:spcPts val="0"/>
              </a:spcAft>
              <a:buSzPts val="2000"/>
              <a:buChar char="■"/>
            </a:pPr>
            <a:r>
              <a:rPr b="1" lang="en" sz="2000" strike="sngStrike"/>
              <a:t>Změny v deploymentu</a:t>
            </a:r>
            <a:endParaRPr b="1" sz="2000" strike="sngStrike"/>
          </a:p>
          <a:p>
            <a:pPr indent="-355600" lvl="0" marL="457200" rtl="0" algn="l">
              <a:lnSpc>
                <a:spcPct val="150000"/>
              </a:lnSpc>
              <a:spcBef>
                <a:spcPts val="0"/>
              </a:spcBef>
              <a:spcAft>
                <a:spcPts val="0"/>
              </a:spcAft>
              <a:buSzPts val="2000"/>
              <a:buChar char="■"/>
            </a:pPr>
            <a:r>
              <a:rPr b="1" lang="en" sz="2000"/>
              <a:t>Fuckupy</a:t>
            </a:r>
            <a:endParaRPr b="1" sz="2000"/>
          </a:p>
          <a:p>
            <a:pPr indent="-355600" lvl="0" marL="457200" rtl="0" algn="l">
              <a:lnSpc>
                <a:spcPct val="150000"/>
              </a:lnSpc>
              <a:spcBef>
                <a:spcPts val="0"/>
              </a:spcBef>
              <a:spcAft>
                <a:spcPts val="0"/>
              </a:spcAft>
              <a:buSzPts val="2000"/>
              <a:buChar char="■"/>
            </a:pPr>
            <a:r>
              <a:rPr b="1" lang="en" sz="2000"/>
              <a:t>Výsledek</a:t>
            </a:r>
            <a:endParaRPr b="1" sz="2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9"/>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Fuckupy</a:t>
            </a:r>
            <a:endParaRPr b="1" sz="5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Fuckupy</a:t>
            </a:r>
            <a:endParaRPr/>
          </a:p>
        </p:txBody>
      </p:sp>
      <p:sp>
        <p:nvSpPr>
          <p:cNvPr id="466" name="Google Shape;466;p80"/>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Platební brána </a:t>
            </a:r>
            <a:endParaRPr b="1" sz="2000"/>
          </a:p>
          <a:p>
            <a:pPr indent="-355600" lvl="0" marL="457200" rtl="0" algn="l">
              <a:lnSpc>
                <a:spcPct val="150000"/>
              </a:lnSpc>
              <a:spcBef>
                <a:spcPts val="0"/>
              </a:spcBef>
              <a:spcAft>
                <a:spcPts val="0"/>
              </a:spcAft>
              <a:buSzPts val="2000"/>
              <a:buChar char="■"/>
            </a:pPr>
            <a:r>
              <a:rPr b="1" lang="en" sz="2000"/>
              <a:t>Velikost Redis PVC</a:t>
            </a:r>
            <a:endParaRPr b="1" sz="2000"/>
          </a:p>
          <a:p>
            <a:pPr indent="-355600" lvl="0" marL="457200" rtl="0" algn="l">
              <a:lnSpc>
                <a:spcPct val="150000"/>
              </a:lnSpc>
              <a:spcBef>
                <a:spcPts val="0"/>
              </a:spcBef>
              <a:spcAft>
                <a:spcPts val="0"/>
              </a:spcAft>
              <a:buSzPts val="2000"/>
              <a:buChar char="■"/>
            </a:pPr>
            <a:r>
              <a:rPr b="1" lang="en" sz="2000"/>
              <a:t>Build Nuxt.js bez ENV</a:t>
            </a:r>
            <a:endParaRPr b="1" sz="2000"/>
          </a:p>
          <a:p>
            <a:pPr indent="-355600" lvl="0" marL="457200" rtl="0" algn="l">
              <a:lnSpc>
                <a:spcPct val="150000"/>
              </a:lnSpc>
              <a:spcBef>
                <a:spcPts val="0"/>
              </a:spcBef>
              <a:spcAft>
                <a:spcPts val="0"/>
              </a:spcAft>
              <a:buSzPts val="2000"/>
              <a:buChar char="■"/>
            </a:pPr>
            <a:r>
              <a:rPr b="1" lang="en" sz="2000"/>
              <a:t>Výpadek DB</a:t>
            </a:r>
            <a:endParaRPr b="1" sz="2000"/>
          </a:p>
          <a:p>
            <a:pPr indent="-355600" lvl="0" marL="457200" rtl="0" algn="l">
              <a:lnSpc>
                <a:spcPct val="150000"/>
              </a:lnSpc>
              <a:spcBef>
                <a:spcPts val="0"/>
              </a:spcBef>
              <a:spcAft>
                <a:spcPts val="0"/>
              </a:spcAft>
              <a:buSzPts val="2000"/>
              <a:buChar char="■"/>
            </a:pPr>
            <a:r>
              <a:rPr b="1" lang="en" sz="2000"/>
              <a:t>Časový odhad</a:t>
            </a:r>
            <a:endParaRPr b="1"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8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Platební brána: špatná konfigurace</a:t>
            </a:r>
            <a:endParaRPr/>
          </a:p>
        </p:txBody>
      </p:sp>
      <p:sp>
        <p:nvSpPr>
          <p:cNvPr id="472" name="Google Shape;472;p81"/>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Číslo není string - špatná expanze velkého integeru do stringu (helm)</a:t>
            </a:r>
            <a:endParaRPr b="1" sz="2000"/>
          </a:p>
          <a:p>
            <a:pPr indent="-355600" lvl="0" marL="457200" rtl="0" algn="l">
              <a:lnSpc>
                <a:spcPct val="150000"/>
              </a:lnSpc>
              <a:spcBef>
                <a:spcPts val="0"/>
              </a:spcBef>
              <a:spcAft>
                <a:spcPts val="0"/>
              </a:spcAft>
              <a:buSzPts val="2000"/>
              <a:buChar char="-"/>
            </a:pPr>
            <a:r>
              <a:rPr b="1" lang="en" sz="2000"/>
              <a:t>Platební brána špatnou konfiguraci akceptovala</a:t>
            </a:r>
            <a:endParaRPr b="1" sz="2000"/>
          </a:p>
          <a:p>
            <a:pPr indent="-355600" lvl="0" marL="457200" rtl="0" algn="l">
              <a:lnSpc>
                <a:spcPct val="150000"/>
              </a:lnSpc>
              <a:spcBef>
                <a:spcPts val="0"/>
              </a:spcBef>
              <a:spcAft>
                <a:spcPts val="0"/>
              </a:spcAft>
              <a:buSzPts val="2000"/>
              <a:buChar char="-"/>
            </a:pPr>
            <a:r>
              <a:rPr b="1" lang="en" sz="2000"/>
              <a:t>Neseděly podpisy při validaci transakcí</a:t>
            </a:r>
            <a:endParaRPr b="1"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a:blip r:embed="rId3">
            <a:alphaModFix/>
          </a:blip>
          <a:stretch>
            <a:fillRect/>
          </a:stretch>
        </p:blipFill>
        <p:spPr>
          <a:xfrm>
            <a:off x="0" y="0"/>
            <a:ext cx="9144000" cy="9144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Velikost Redis PVC</a:t>
            </a:r>
            <a:endParaRPr/>
          </a:p>
        </p:txBody>
      </p:sp>
      <p:sp>
        <p:nvSpPr>
          <p:cNvPr id="478" name="Google Shape;478;p82"/>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Neodhadli jsme, kolik místa potřebuje Redis pro uložení fronty jobu</a:t>
            </a:r>
            <a:endParaRPr b="1" sz="2000"/>
          </a:p>
          <a:p>
            <a:pPr indent="-355600" lvl="0" marL="457200" rtl="0" algn="l">
              <a:lnSpc>
                <a:spcPct val="150000"/>
              </a:lnSpc>
              <a:spcBef>
                <a:spcPts val="0"/>
              </a:spcBef>
              <a:spcAft>
                <a:spcPts val="0"/>
              </a:spcAft>
              <a:buSzPts val="2000"/>
              <a:buChar char="■"/>
            </a:pPr>
            <a:r>
              <a:rPr b="1" lang="en" sz="2000"/>
              <a:t>Shodili jsme redis, a rozbila se fronta tasku - některé emailové notifikace jsme poslali 8x 🤦</a:t>
            </a:r>
            <a:endParaRPr b="1" sz="2000"/>
          </a:p>
          <a:p>
            <a:pPr indent="-355600" lvl="0" marL="457200" rtl="0" algn="l">
              <a:lnSpc>
                <a:spcPct val="150000"/>
              </a:lnSpc>
              <a:spcBef>
                <a:spcPts val="0"/>
              </a:spcBef>
              <a:spcAft>
                <a:spcPts val="0"/>
              </a:spcAft>
              <a:buSzPts val="2000"/>
              <a:buChar char="■"/>
            </a:pPr>
            <a:r>
              <a:rPr b="1" lang="en" sz="2000"/>
              <a:t>Oprava byla jednoduchá, zvětšili jsme PVC (+ nasadíme monitoring)</a:t>
            </a:r>
            <a:endParaRPr b="1" sz="2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Nuxt.js aplikace vyžaduje ENV</a:t>
            </a:r>
            <a:endParaRPr/>
          </a:p>
        </p:txBody>
      </p:sp>
      <p:sp>
        <p:nvSpPr>
          <p:cNvPr id="484" name="Google Shape;484;p83"/>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Na produkci nám po nasazení nefungovalo Google Analytics</a:t>
            </a:r>
            <a:endParaRPr b="1" sz="2000"/>
          </a:p>
          <a:p>
            <a:pPr indent="-355600" lvl="0" marL="457200" rtl="0" algn="l">
              <a:lnSpc>
                <a:spcPct val="150000"/>
              </a:lnSpc>
              <a:spcBef>
                <a:spcPts val="0"/>
              </a:spcBef>
              <a:spcAft>
                <a:spcPts val="0"/>
              </a:spcAft>
              <a:buSzPts val="2000"/>
              <a:buChar char="■"/>
            </a:pPr>
            <a:r>
              <a:rPr b="1" lang="en" sz="2000"/>
              <a:t>Nuxt.js potřebuje při buildu aplikace konfiguraci 🤦</a:t>
            </a:r>
            <a:endParaRPr b="1" sz="2000"/>
          </a:p>
          <a:p>
            <a:pPr indent="-355600" lvl="1" marL="914400" rtl="0" algn="l">
              <a:lnSpc>
                <a:spcPct val="150000"/>
              </a:lnSpc>
              <a:spcBef>
                <a:spcPts val="0"/>
              </a:spcBef>
              <a:spcAft>
                <a:spcPts val="0"/>
              </a:spcAft>
              <a:buSzPts val="2000"/>
              <a:buChar char="◻"/>
            </a:pPr>
            <a:r>
              <a:rPr b="1" lang="en" sz="2000"/>
              <a:t>To znamená, že Docker image musí obsahovat při buildu konfiguraci, což je </a:t>
            </a:r>
            <a:r>
              <a:rPr b="1" lang="en" sz="2000"/>
              <a:t>antipattern</a:t>
            </a:r>
            <a:r>
              <a:rPr b="1" lang="en" sz="2000"/>
              <a:t> 🤦</a:t>
            </a:r>
            <a:endParaRPr b="1" sz="2000"/>
          </a:p>
          <a:p>
            <a:pPr indent="-355600" lvl="1" marL="914400" rtl="0" algn="l">
              <a:lnSpc>
                <a:spcPct val="150000"/>
              </a:lnSpc>
              <a:spcBef>
                <a:spcPts val="0"/>
              </a:spcBef>
              <a:spcAft>
                <a:spcPts val="0"/>
              </a:spcAft>
              <a:buSzPts val="2000"/>
              <a:buChar char="◻"/>
            </a:pPr>
            <a:r>
              <a:rPr b="1" lang="en" sz="2000"/>
              <a:t>Pokud víte, jak to vyřešit, rádi se přiučíme 🙏</a:t>
            </a:r>
            <a:endParaRPr b="1"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Výpadek DB</a:t>
            </a:r>
            <a:endParaRPr/>
          </a:p>
        </p:txBody>
      </p:sp>
      <p:sp>
        <p:nvSpPr>
          <p:cNvPr id="490" name="Google Shape;490;p84"/>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Obrovské množství sekvenčních scanů</a:t>
            </a:r>
            <a:endParaRPr b="1" sz="2000"/>
          </a:p>
          <a:p>
            <a:pPr indent="-355600" lvl="0" marL="457200" rtl="0" algn="l">
              <a:lnSpc>
                <a:spcPct val="150000"/>
              </a:lnSpc>
              <a:spcBef>
                <a:spcPts val="0"/>
              </a:spcBef>
              <a:spcAft>
                <a:spcPts val="0"/>
              </a:spcAft>
              <a:buSzPts val="2000"/>
              <a:buChar char="■"/>
            </a:pPr>
            <a:r>
              <a:rPr b="1" lang="en" sz="2000"/>
              <a:t>8 000 000 000 row reads</a:t>
            </a:r>
            <a:endParaRPr b="1" sz="2000"/>
          </a:p>
          <a:p>
            <a:pPr indent="0" lvl="0" marL="457200" rtl="0" algn="l">
              <a:lnSpc>
                <a:spcPct val="150000"/>
              </a:lnSpc>
              <a:spcBef>
                <a:spcPts val="1600"/>
              </a:spcBef>
              <a:spcAft>
                <a:spcPts val="1600"/>
              </a:spcAft>
              <a:buNone/>
            </a:pPr>
            <a:r>
              <a:rPr b="1" lang="en" sz="2000"/>
              <a:t>=&gt; velká CPU zátěž</a:t>
            </a:r>
            <a:endParaRPr b="1" sz="2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Eloquent - polymorfní relace</a:t>
            </a:r>
            <a:endParaRPr/>
          </a:p>
        </p:txBody>
      </p:sp>
      <p:sp>
        <p:nvSpPr>
          <p:cNvPr id="496" name="Google Shape;496;p85"/>
          <p:cNvSpPr txBox="1"/>
          <p:nvPr/>
        </p:nvSpPr>
        <p:spPr>
          <a:xfrm>
            <a:off x="311700" y="808275"/>
            <a:ext cx="5082000" cy="1369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A83EE6"/>
                </a:solidFill>
                <a:latin typeface="Courier New"/>
                <a:ea typeface="Courier New"/>
                <a:cs typeface="Courier New"/>
                <a:sym typeface="Courier New"/>
              </a:rPr>
              <a:t>//PHP: Global scope - zpracovaná média příspěvku</a:t>
            </a:r>
            <a:endParaRPr sz="1100">
              <a:solidFill>
                <a:srgbClr val="A83EE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FEFF8C"/>
                </a:solidFill>
                <a:latin typeface="Courier New"/>
                <a:ea typeface="Courier New"/>
                <a:cs typeface="Courier New"/>
                <a:sym typeface="Courier New"/>
              </a:rPr>
              <a:t>$builder</a:t>
            </a:r>
            <a:r>
              <a:rPr lang="en" sz="1100">
                <a:solidFill>
                  <a:srgbClr val="FFFFFF"/>
                </a:solidFill>
                <a:latin typeface="Courier New"/>
                <a:ea typeface="Courier New"/>
                <a:cs typeface="Courier New"/>
                <a:sym typeface="Courier New"/>
              </a:rPr>
              <a:t>-&gt;</a:t>
            </a:r>
            <a:r>
              <a:rPr lang="en" sz="1100">
                <a:solidFill>
                  <a:srgbClr val="E6B531"/>
                </a:solidFill>
                <a:latin typeface="Courier New"/>
                <a:ea typeface="Courier New"/>
                <a:cs typeface="Courier New"/>
                <a:sym typeface="Courier New"/>
              </a:rPr>
              <a:t>whereHas</a:t>
            </a:r>
            <a:r>
              <a:rPr lang="en" sz="1100">
                <a:solidFill>
                  <a:srgbClr val="FFFFFF"/>
                </a:solidFill>
                <a:latin typeface="Courier New"/>
                <a:ea typeface="Courier New"/>
                <a:cs typeface="Courier New"/>
                <a:sym typeface="Courier New"/>
              </a:rPr>
              <a:t>(</a:t>
            </a:r>
            <a:r>
              <a:rPr lang="en" sz="1100">
                <a:solidFill>
                  <a:srgbClr val="63E600"/>
                </a:solidFill>
                <a:latin typeface="Courier New"/>
                <a:ea typeface="Courier New"/>
                <a:cs typeface="Courier New"/>
                <a:sym typeface="Courier New"/>
              </a:rPr>
              <a:t>'detail'</a:t>
            </a:r>
            <a:r>
              <a:rPr lang="en" sz="1100">
                <a:solidFill>
                  <a:srgbClr val="E66600"/>
                </a:solidFill>
                <a:latin typeface="Courier New"/>
                <a:ea typeface="Courier New"/>
                <a:cs typeface="Courier New"/>
                <a:sym typeface="Courier New"/>
              </a:rPr>
              <a:t>, function </a:t>
            </a:r>
            <a:r>
              <a:rPr lang="en" sz="1100">
                <a:solidFill>
                  <a:srgbClr val="FFFFFF"/>
                </a:solidFill>
                <a:latin typeface="Courier New"/>
                <a:ea typeface="Courier New"/>
                <a:cs typeface="Courier New"/>
                <a:sym typeface="Courier New"/>
              </a:rPr>
              <a:t>(</a:t>
            </a:r>
            <a:r>
              <a:rPr lang="en" sz="1100">
                <a:solidFill>
                  <a:srgbClr val="E6B531"/>
                </a:solidFill>
                <a:latin typeface="Courier New"/>
                <a:ea typeface="Courier New"/>
                <a:cs typeface="Courier New"/>
                <a:sym typeface="Courier New"/>
              </a:rPr>
              <a:t>Builder </a:t>
            </a:r>
            <a:r>
              <a:rPr lang="en" sz="1100">
                <a:solidFill>
                  <a:srgbClr val="FEFF8C"/>
                </a:solidFill>
                <a:latin typeface="Courier New"/>
                <a:ea typeface="Courier New"/>
                <a:cs typeface="Courier New"/>
                <a:sym typeface="Courier New"/>
              </a:rPr>
              <a:t>$builder</a:t>
            </a:r>
            <a:r>
              <a:rPr lang="en" sz="1100">
                <a:solidFill>
                  <a:srgbClr val="FFFFFF"/>
                </a:solidFill>
                <a:latin typeface="Courier New"/>
                <a:ea typeface="Courier New"/>
                <a:cs typeface="Courier New"/>
                <a:sym typeface="Courier New"/>
              </a:rPr>
              <a:t>) {</a:t>
            </a:r>
            <a:endParaRPr sz="1100">
              <a:solidFill>
                <a:srgbClr val="FFFFFF"/>
              </a:solidFill>
              <a:latin typeface="Courier New"/>
              <a:ea typeface="Courier New"/>
              <a:cs typeface="Courier New"/>
              <a:sym typeface="Courier New"/>
            </a:endParaRPr>
          </a:p>
          <a:p>
            <a:pPr indent="457200" lvl="0" marL="0" rtl="0" algn="l">
              <a:spcBef>
                <a:spcPts val="0"/>
              </a:spcBef>
              <a:spcAft>
                <a:spcPts val="0"/>
              </a:spcAft>
              <a:buNone/>
            </a:pPr>
            <a:r>
              <a:rPr lang="en" sz="1100">
                <a:solidFill>
                  <a:srgbClr val="FEFF8C"/>
                </a:solidFill>
                <a:latin typeface="Courier New"/>
                <a:ea typeface="Courier New"/>
                <a:cs typeface="Courier New"/>
                <a:sym typeface="Courier New"/>
              </a:rPr>
              <a:t>$builder</a:t>
            </a:r>
            <a:r>
              <a:rPr lang="en" sz="1100">
                <a:solidFill>
                  <a:srgbClr val="FFFFFF"/>
                </a:solidFill>
                <a:latin typeface="Courier New"/>
                <a:ea typeface="Courier New"/>
                <a:cs typeface="Courier New"/>
                <a:sym typeface="Courier New"/>
              </a:rPr>
              <a:t>-&gt;</a:t>
            </a:r>
            <a:r>
              <a:rPr lang="en" sz="1100">
                <a:solidFill>
                  <a:srgbClr val="E6B531"/>
                </a:solidFill>
                <a:latin typeface="Courier New"/>
                <a:ea typeface="Courier New"/>
                <a:cs typeface="Courier New"/>
                <a:sym typeface="Courier New"/>
              </a:rPr>
              <a:t>where</a:t>
            </a:r>
            <a:r>
              <a:rPr lang="en" sz="1100">
                <a:solidFill>
                  <a:srgbClr val="FFFFFF"/>
                </a:solidFill>
                <a:latin typeface="Courier New"/>
                <a:ea typeface="Courier New"/>
                <a:cs typeface="Courier New"/>
                <a:sym typeface="Courier New"/>
              </a:rPr>
              <a:t>(</a:t>
            </a:r>
            <a:r>
              <a:rPr lang="en" sz="1100">
                <a:solidFill>
                  <a:srgbClr val="63E600"/>
                </a:solidFill>
                <a:latin typeface="Courier New"/>
                <a:ea typeface="Courier New"/>
                <a:cs typeface="Courier New"/>
                <a:sym typeface="Courier New"/>
              </a:rPr>
              <a:t>'has_media_processed'</a:t>
            </a:r>
            <a:r>
              <a:rPr lang="en" sz="1100">
                <a:solidFill>
                  <a:srgbClr val="E66600"/>
                </a:solidFill>
                <a:latin typeface="Courier New"/>
                <a:ea typeface="Courier New"/>
                <a:cs typeface="Courier New"/>
                <a:sym typeface="Courier New"/>
              </a:rPr>
              <a:t>, </a:t>
            </a:r>
            <a:r>
              <a:rPr lang="en" sz="1100">
                <a:solidFill>
                  <a:srgbClr val="63E600"/>
                </a:solidFill>
                <a:latin typeface="Courier New"/>
                <a:ea typeface="Courier New"/>
                <a:cs typeface="Courier New"/>
                <a:sym typeface="Courier New"/>
              </a:rPr>
              <a:t>'='</a:t>
            </a:r>
            <a:r>
              <a:rPr lang="en" sz="1100">
                <a:solidFill>
                  <a:srgbClr val="E66600"/>
                </a:solidFill>
                <a:latin typeface="Courier New"/>
                <a:ea typeface="Courier New"/>
                <a:cs typeface="Courier New"/>
                <a:sym typeface="Courier New"/>
              </a:rPr>
              <a:t>, true</a:t>
            </a:r>
            <a:r>
              <a:rPr lang="en" sz="1100">
                <a:solidFill>
                  <a:srgbClr val="FFFFFF"/>
                </a:solidFill>
                <a:latin typeface="Courier New"/>
                <a:ea typeface="Courier New"/>
                <a:cs typeface="Courier New"/>
                <a:sym typeface="Courier New"/>
              </a:rPr>
              <a:t>)</a:t>
            </a:r>
            <a:r>
              <a:rPr lang="en" sz="1100">
                <a:solidFill>
                  <a:srgbClr val="E66600"/>
                </a:solidFill>
                <a:latin typeface="Courier New"/>
                <a:ea typeface="Courier New"/>
                <a:cs typeface="Courier New"/>
                <a:sym typeface="Courier New"/>
              </a:rPr>
              <a:t>;</a:t>
            </a:r>
            <a:endParaRPr sz="1100">
              <a:solidFill>
                <a:srgbClr val="E66600"/>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FFFFFF"/>
                </a:solidFill>
                <a:latin typeface="Courier New"/>
                <a:ea typeface="Courier New"/>
                <a:cs typeface="Courier New"/>
                <a:sym typeface="Courier New"/>
              </a:rPr>
              <a:t>})</a:t>
            </a:r>
            <a:r>
              <a:rPr lang="en" sz="1100">
                <a:solidFill>
                  <a:srgbClr val="E66600"/>
                </a:solidFill>
                <a:latin typeface="Courier New"/>
                <a:ea typeface="Courier New"/>
                <a:cs typeface="Courier New"/>
                <a:sym typeface="Courier New"/>
              </a:rPr>
              <a:t>;</a:t>
            </a:r>
            <a:endParaRPr sz="1100">
              <a:solidFill>
                <a:srgbClr val="E66600"/>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808080"/>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808080"/>
                </a:solidFill>
                <a:latin typeface="Courier New"/>
                <a:ea typeface="Courier New"/>
                <a:cs typeface="Courier New"/>
                <a:sym typeface="Courier New"/>
              </a:rPr>
              <a:t>--</a:t>
            </a:r>
            <a:r>
              <a:rPr lang="en" sz="1100">
                <a:solidFill>
                  <a:srgbClr val="808080"/>
                </a:solidFill>
                <a:latin typeface="Courier New"/>
                <a:ea typeface="Courier New"/>
                <a:cs typeface="Courier New"/>
                <a:sym typeface="Courier New"/>
              </a:rPr>
              <a:t>SQL: redundant query</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latin typeface="Courier New"/>
                <a:ea typeface="Courier New"/>
                <a:cs typeface="Courier New"/>
                <a:sym typeface="Courier New"/>
              </a:rPr>
              <a:t>SELECT DISTINCT </a:t>
            </a:r>
            <a:r>
              <a:rPr lang="en" sz="1100">
                <a:solidFill>
                  <a:srgbClr val="9876AA"/>
                </a:solidFill>
                <a:latin typeface="Courier New"/>
                <a:ea typeface="Courier New"/>
                <a:cs typeface="Courier New"/>
                <a:sym typeface="Courier New"/>
              </a:rPr>
              <a:t>"detail_type" </a:t>
            </a:r>
            <a:r>
              <a:rPr lang="en" sz="1100">
                <a:solidFill>
                  <a:srgbClr val="CC7832"/>
                </a:solidFill>
                <a:latin typeface="Courier New"/>
                <a:ea typeface="Courier New"/>
                <a:cs typeface="Courier New"/>
                <a:sym typeface="Courier New"/>
              </a:rPr>
              <a:t>FROM </a:t>
            </a:r>
            <a:r>
              <a:rPr lang="en" sz="1100">
                <a:solidFill>
                  <a:srgbClr val="A9B7C6"/>
                </a:solidFill>
                <a:latin typeface="Courier New"/>
                <a:ea typeface="Courier New"/>
                <a:cs typeface="Courier New"/>
                <a:sym typeface="Courier New"/>
              </a:rPr>
              <a:t>"posts"</a:t>
            </a:r>
            <a:r>
              <a:rPr lang="en" sz="1100">
                <a:solidFill>
                  <a:srgbClr val="CC7832"/>
                </a:solidFill>
                <a:latin typeface="Courier New"/>
                <a:ea typeface="Courier New"/>
                <a:cs typeface="Courier New"/>
                <a:sym typeface="Courier New"/>
              </a:rPr>
              <a:t>;</a:t>
            </a:r>
            <a:endParaRPr>
              <a:latin typeface="IBM Plex Sans"/>
              <a:ea typeface="IBM Plex Sans"/>
              <a:cs typeface="IBM Plex Sans"/>
              <a:sym typeface="IBM Plex Sans"/>
            </a:endParaRPr>
          </a:p>
        </p:txBody>
      </p:sp>
      <p:sp>
        <p:nvSpPr>
          <p:cNvPr id="497" name="Google Shape;497;p85"/>
          <p:cNvSpPr txBox="1"/>
          <p:nvPr/>
        </p:nvSpPr>
        <p:spPr>
          <a:xfrm>
            <a:off x="0" y="2249700"/>
            <a:ext cx="9144000" cy="28938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EFF8C"/>
                </a:solidFill>
                <a:latin typeface="Courier New"/>
                <a:ea typeface="Courier New"/>
                <a:cs typeface="Courier New"/>
                <a:sym typeface="Courier New"/>
              </a:rPr>
              <a:t>$builder</a:t>
            </a:r>
            <a:r>
              <a:rPr lang="en" sz="1100">
                <a:solidFill>
                  <a:srgbClr val="FFFFFF"/>
                </a:solidFill>
                <a:latin typeface="Courier New"/>
                <a:ea typeface="Courier New"/>
                <a:cs typeface="Courier New"/>
                <a:sym typeface="Courier New"/>
              </a:rPr>
              <a:t>-&gt;</a:t>
            </a:r>
            <a:r>
              <a:rPr lang="en" sz="1100">
                <a:solidFill>
                  <a:srgbClr val="E6B531"/>
                </a:solidFill>
                <a:latin typeface="Courier New"/>
                <a:ea typeface="Courier New"/>
                <a:cs typeface="Courier New"/>
                <a:sym typeface="Courier New"/>
              </a:rPr>
              <a:t>whereRaw</a:t>
            </a:r>
            <a:r>
              <a:rPr lang="en" sz="1100">
                <a:solidFill>
                  <a:srgbClr val="FFFFFF"/>
                </a:solidFill>
                <a:latin typeface="Courier New"/>
                <a:ea typeface="Courier New"/>
                <a:cs typeface="Courier New"/>
                <a:sym typeface="Courier New"/>
              </a:rPr>
              <a:t>(</a:t>
            </a:r>
            <a:r>
              <a:rPr b="1" lang="en" sz="1100">
                <a:solidFill>
                  <a:srgbClr val="FFFFFF"/>
                </a:solidFill>
                <a:latin typeface="Courier New"/>
                <a:ea typeface="Courier New"/>
                <a:cs typeface="Courier New"/>
                <a:sym typeface="Courier New"/>
              </a:rPr>
              <a:t>&lt;&lt;&lt;SQL</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latin typeface="Courier New"/>
                <a:ea typeface="Courier New"/>
                <a:cs typeface="Courier New"/>
                <a:sym typeface="Courier New"/>
              </a:rPr>
              <a:t>  posts.detail_id = (</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case</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CC7832"/>
                </a:solidFill>
                <a:latin typeface="Courier New"/>
                <a:ea typeface="Courier New"/>
                <a:cs typeface="Courier New"/>
                <a:sym typeface="Courier New"/>
              </a:rPr>
              <a:t>      when </a:t>
            </a:r>
            <a:r>
              <a:rPr lang="en" sz="1100">
                <a:solidFill>
                  <a:srgbClr val="A9B7C6"/>
                </a:solidFill>
                <a:latin typeface="Courier New"/>
                <a:ea typeface="Courier New"/>
                <a:cs typeface="Courier New"/>
                <a:sym typeface="Courier New"/>
              </a:rPr>
              <a:t>posts.detail_type = </a:t>
            </a:r>
            <a:r>
              <a:rPr lang="en" sz="1100">
                <a:solidFill>
                  <a:srgbClr val="6A8759"/>
                </a:solidFill>
                <a:latin typeface="Courier New"/>
                <a:ea typeface="Courier New"/>
                <a:cs typeface="Courier New"/>
                <a:sym typeface="Courier New"/>
              </a:rPr>
              <a:t>'photo'</a:t>
            </a:r>
            <a:endParaRPr sz="110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6A8759"/>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then </a:t>
            </a:r>
            <a:r>
              <a:rPr lang="en" sz="1100">
                <a:solidFill>
                  <a:srgbClr val="A9B7C6"/>
                </a:solidFill>
                <a:latin typeface="Courier New"/>
                <a:ea typeface="Courier New"/>
                <a:cs typeface="Courier New"/>
                <a:sym typeface="Courier New"/>
              </a:rPr>
              <a:t>(</a:t>
            </a:r>
            <a:r>
              <a:rPr lang="en" sz="1100">
                <a:solidFill>
                  <a:srgbClr val="CC7832"/>
                </a:solidFill>
                <a:latin typeface="Courier New"/>
                <a:ea typeface="Courier New"/>
                <a:cs typeface="Courier New"/>
                <a:sym typeface="Courier New"/>
              </a:rPr>
              <a:t>select </a:t>
            </a:r>
            <a:r>
              <a:rPr lang="en" sz="1100">
                <a:solidFill>
                  <a:srgbClr val="A9B7C6"/>
                </a:solidFill>
                <a:latin typeface="Courier New"/>
                <a:ea typeface="Courier New"/>
                <a:cs typeface="Courier New"/>
                <a:sym typeface="Courier New"/>
              </a:rPr>
              <a:t>id </a:t>
            </a:r>
            <a:r>
              <a:rPr lang="en" sz="1100">
                <a:solidFill>
                  <a:srgbClr val="CC7832"/>
                </a:solidFill>
                <a:latin typeface="Courier New"/>
                <a:ea typeface="Courier New"/>
                <a:cs typeface="Courier New"/>
                <a:sym typeface="Courier New"/>
              </a:rPr>
              <a:t>from </a:t>
            </a:r>
            <a:r>
              <a:rPr lang="en" sz="1100">
                <a:solidFill>
                  <a:srgbClr val="A9B7C6"/>
                </a:solidFill>
                <a:latin typeface="Courier New"/>
                <a:ea typeface="Courier New"/>
                <a:cs typeface="Courier New"/>
                <a:sym typeface="Courier New"/>
              </a:rPr>
              <a:t>detail_photos </a:t>
            </a:r>
            <a:r>
              <a:rPr lang="en" sz="1100">
                <a:solidFill>
                  <a:srgbClr val="CC7832"/>
                </a:solidFill>
                <a:latin typeface="Courier New"/>
                <a:ea typeface="Courier New"/>
                <a:cs typeface="Courier New"/>
                <a:sym typeface="Courier New"/>
              </a:rPr>
              <a:t>where </a:t>
            </a:r>
            <a:r>
              <a:rPr lang="en" sz="1100">
                <a:solidFill>
                  <a:srgbClr val="A9B7C6"/>
                </a:solidFill>
                <a:latin typeface="Courier New"/>
                <a:ea typeface="Courier New"/>
                <a:cs typeface="Courier New"/>
                <a:sym typeface="Courier New"/>
              </a:rPr>
              <a:t>has_media_processed = </a:t>
            </a:r>
            <a:r>
              <a:rPr lang="en" sz="1100">
                <a:solidFill>
                  <a:srgbClr val="CC7832"/>
                </a:solidFill>
                <a:latin typeface="Courier New"/>
                <a:ea typeface="Courier New"/>
                <a:cs typeface="Courier New"/>
                <a:sym typeface="Courier New"/>
              </a:rPr>
              <a:t>true and </a:t>
            </a:r>
            <a:r>
              <a:rPr lang="en" sz="1100">
                <a:solidFill>
                  <a:srgbClr val="A9B7C6"/>
                </a:solidFill>
                <a:latin typeface="Courier New"/>
                <a:ea typeface="Courier New"/>
                <a:cs typeface="Courier New"/>
                <a:sym typeface="Courier New"/>
              </a:rPr>
              <a:t>id = posts.detail_id)</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when </a:t>
            </a:r>
            <a:r>
              <a:rPr lang="en" sz="1100">
                <a:solidFill>
                  <a:srgbClr val="A9B7C6"/>
                </a:solidFill>
                <a:latin typeface="Courier New"/>
                <a:ea typeface="Courier New"/>
                <a:cs typeface="Courier New"/>
                <a:sym typeface="Courier New"/>
              </a:rPr>
              <a:t>posts.detail_type = </a:t>
            </a:r>
            <a:r>
              <a:rPr lang="en" sz="1100">
                <a:solidFill>
                  <a:srgbClr val="6A8759"/>
                </a:solidFill>
                <a:latin typeface="Courier New"/>
                <a:ea typeface="Courier New"/>
                <a:cs typeface="Courier New"/>
                <a:sym typeface="Courier New"/>
              </a:rPr>
              <a:t>'video'</a:t>
            </a:r>
            <a:endParaRPr sz="110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6A8759"/>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then </a:t>
            </a:r>
            <a:r>
              <a:rPr lang="en" sz="1100">
                <a:solidFill>
                  <a:srgbClr val="A9B7C6"/>
                </a:solidFill>
                <a:latin typeface="Courier New"/>
                <a:ea typeface="Courier New"/>
                <a:cs typeface="Courier New"/>
                <a:sym typeface="Courier New"/>
              </a:rPr>
              <a:t>(</a:t>
            </a:r>
            <a:r>
              <a:rPr lang="en" sz="1100">
                <a:solidFill>
                  <a:srgbClr val="CC7832"/>
                </a:solidFill>
                <a:latin typeface="Courier New"/>
                <a:ea typeface="Courier New"/>
                <a:cs typeface="Courier New"/>
                <a:sym typeface="Courier New"/>
              </a:rPr>
              <a:t>select </a:t>
            </a:r>
            <a:r>
              <a:rPr lang="en" sz="1100">
                <a:solidFill>
                  <a:srgbClr val="A9B7C6"/>
                </a:solidFill>
                <a:latin typeface="Courier New"/>
                <a:ea typeface="Courier New"/>
                <a:cs typeface="Courier New"/>
                <a:sym typeface="Courier New"/>
              </a:rPr>
              <a:t>id </a:t>
            </a:r>
            <a:r>
              <a:rPr lang="en" sz="1100">
                <a:solidFill>
                  <a:srgbClr val="CC7832"/>
                </a:solidFill>
                <a:latin typeface="Courier New"/>
                <a:ea typeface="Courier New"/>
                <a:cs typeface="Courier New"/>
                <a:sym typeface="Courier New"/>
              </a:rPr>
              <a:t>from </a:t>
            </a:r>
            <a:r>
              <a:rPr lang="en" sz="1100">
                <a:solidFill>
                  <a:srgbClr val="A9B7C6"/>
                </a:solidFill>
                <a:latin typeface="Courier New"/>
                <a:ea typeface="Courier New"/>
                <a:cs typeface="Courier New"/>
                <a:sym typeface="Courier New"/>
              </a:rPr>
              <a:t>detail_videos </a:t>
            </a:r>
            <a:r>
              <a:rPr lang="en" sz="1100">
                <a:solidFill>
                  <a:srgbClr val="CC7832"/>
                </a:solidFill>
                <a:latin typeface="Courier New"/>
                <a:ea typeface="Courier New"/>
                <a:cs typeface="Courier New"/>
                <a:sym typeface="Courier New"/>
              </a:rPr>
              <a:t>where </a:t>
            </a:r>
            <a:r>
              <a:rPr lang="en" sz="1100">
                <a:solidFill>
                  <a:srgbClr val="A9B7C6"/>
                </a:solidFill>
                <a:latin typeface="Courier New"/>
                <a:ea typeface="Courier New"/>
                <a:cs typeface="Courier New"/>
                <a:sym typeface="Courier New"/>
              </a:rPr>
              <a:t>has_media_processed = </a:t>
            </a:r>
            <a:r>
              <a:rPr lang="en" sz="1100">
                <a:solidFill>
                  <a:srgbClr val="CC7832"/>
                </a:solidFill>
                <a:latin typeface="Courier New"/>
                <a:ea typeface="Courier New"/>
                <a:cs typeface="Courier New"/>
                <a:sym typeface="Courier New"/>
              </a:rPr>
              <a:t>true and </a:t>
            </a:r>
            <a:r>
              <a:rPr lang="en" sz="1100">
                <a:solidFill>
                  <a:srgbClr val="A9B7C6"/>
                </a:solidFill>
                <a:latin typeface="Courier New"/>
                <a:ea typeface="Courier New"/>
                <a:cs typeface="Courier New"/>
                <a:sym typeface="Courier New"/>
              </a:rPr>
              <a:t>id = posts.detail_id)</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when </a:t>
            </a:r>
            <a:r>
              <a:rPr lang="en" sz="1100">
                <a:solidFill>
                  <a:srgbClr val="A9B7C6"/>
                </a:solidFill>
                <a:latin typeface="Courier New"/>
                <a:ea typeface="Courier New"/>
                <a:cs typeface="Courier New"/>
                <a:sym typeface="Courier New"/>
              </a:rPr>
              <a:t>posts.detail_type = </a:t>
            </a:r>
            <a:r>
              <a:rPr lang="en" sz="1100">
                <a:solidFill>
                  <a:srgbClr val="6A8759"/>
                </a:solidFill>
                <a:latin typeface="Courier New"/>
                <a:ea typeface="Courier New"/>
                <a:cs typeface="Courier New"/>
                <a:sym typeface="Courier New"/>
              </a:rPr>
              <a:t>'text'</a:t>
            </a:r>
            <a:endParaRPr sz="110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6A8759"/>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then </a:t>
            </a:r>
            <a:r>
              <a:rPr lang="en" sz="1100">
                <a:solidFill>
                  <a:srgbClr val="A9B7C6"/>
                </a:solidFill>
                <a:latin typeface="Courier New"/>
                <a:ea typeface="Courier New"/>
                <a:cs typeface="Courier New"/>
                <a:sym typeface="Courier New"/>
              </a:rPr>
              <a:t>(</a:t>
            </a:r>
            <a:r>
              <a:rPr lang="en" sz="1100">
                <a:solidFill>
                  <a:srgbClr val="CC7832"/>
                </a:solidFill>
                <a:latin typeface="Courier New"/>
                <a:ea typeface="Courier New"/>
                <a:cs typeface="Courier New"/>
                <a:sym typeface="Courier New"/>
              </a:rPr>
              <a:t>select </a:t>
            </a:r>
            <a:r>
              <a:rPr lang="en" sz="1100">
                <a:solidFill>
                  <a:srgbClr val="A9B7C6"/>
                </a:solidFill>
                <a:latin typeface="Courier New"/>
                <a:ea typeface="Courier New"/>
                <a:cs typeface="Courier New"/>
                <a:sym typeface="Courier New"/>
              </a:rPr>
              <a:t>id </a:t>
            </a:r>
            <a:r>
              <a:rPr lang="en" sz="1100">
                <a:solidFill>
                  <a:srgbClr val="CC7832"/>
                </a:solidFill>
                <a:latin typeface="Courier New"/>
                <a:ea typeface="Courier New"/>
                <a:cs typeface="Courier New"/>
                <a:sym typeface="Courier New"/>
              </a:rPr>
              <a:t>from </a:t>
            </a:r>
            <a:r>
              <a:rPr lang="en" sz="1100">
                <a:solidFill>
                  <a:srgbClr val="A9B7C6"/>
                </a:solidFill>
                <a:latin typeface="Courier New"/>
                <a:ea typeface="Courier New"/>
                <a:cs typeface="Courier New"/>
                <a:sym typeface="Courier New"/>
              </a:rPr>
              <a:t>detail_texts </a:t>
            </a:r>
            <a:r>
              <a:rPr lang="en" sz="1100">
                <a:solidFill>
                  <a:srgbClr val="CC7832"/>
                </a:solidFill>
                <a:latin typeface="Courier New"/>
                <a:ea typeface="Courier New"/>
                <a:cs typeface="Courier New"/>
                <a:sym typeface="Courier New"/>
              </a:rPr>
              <a:t>where </a:t>
            </a:r>
            <a:r>
              <a:rPr lang="en" sz="1100">
                <a:solidFill>
                  <a:srgbClr val="A9B7C6"/>
                </a:solidFill>
                <a:latin typeface="Courier New"/>
                <a:ea typeface="Courier New"/>
                <a:cs typeface="Courier New"/>
                <a:sym typeface="Courier New"/>
              </a:rPr>
              <a:t>has_media_processed = </a:t>
            </a:r>
            <a:r>
              <a:rPr lang="en" sz="1100">
                <a:solidFill>
                  <a:srgbClr val="CC7832"/>
                </a:solidFill>
                <a:latin typeface="Courier New"/>
                <a:ea typeface="Courier New"/>
                <a:cs typeface="Courier New"/>
                <a:sym typeface="Courier New"/>
              </a:rPr>
              <a:t>true and </a:t>
            </a:r>
            <a:r>
              <a:rPr lang="en" sz="1100">
                <a:solidFill>
                  <a:srgbClr val="A9B7C6"/>
                </a:solidFill>
                <a:latin typeface="Courier New"/>
                <a:ea typeface="Courier New"/>
                <a:cs typeface="Courier New"/>
                <a:sym typeface="Courier New"/>
              </a:rPr>
              <a:t>id = posts.detail_id)</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when </a:t>
            </a:r>
            <a:r>
              <a:rPr lang="en" sz="1100">
                <a:solidFill>
                  <a:srgbClr val="A9B7C6"/>
                </a:solidFill>
                <a:latin typeface="Courier New"/>
                <a:ea typeface="Courier New"/>
                <a:cs typeface="Courier New"/>
                <a:sym typeface="Courier New"/>
              </a:rPr>
              <a:t>posts.detail_type = </a:t>
            </a:r>
            <a:r>
              <a:rPr lang="en" sz="1100">
                <a:solidFill>
                  <a:srgbClr val="6A8759"/>
                </a:solidFill>
                <a:latin typeface="Courier New"/>
                <a:ea typeface="Courier New"/>
                <a:cs typeface="Courier New"/>
                <a:sym typeface="Courier New"/>
              </a:rPr>
              <a:t>'poll'</a:t>
            </a:r>
            <a:endParaRPr sz="110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6A8759"/>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then </a:t>
            </a:r>
            <a:r>
              <a:rPr lang="en" sz="1100">
                <a:solidFill>
                  <a:srgbClr val="A9B7C6"/>
                </a:solidFill>
                <a:latin typeface="Courier New"/>
                <a:ea typeface="Courier New"/>
                <a:cs typeface="Courier New"/>
                <a:sym typeface="Courier New"/>
              </a:rPr>
              <a:t>(</a:t>
            </a:r>
            <a:r>
              <a:rPr lang="en" sz="1100">
                <a:solidFill>
                  <a:srgbClr val="CC7832"/>
                </a:solidFill>
                <a:latin typeface="Courier New"/>
                <a:ea typeface="Courier New"/>
                <a:cs typeface="Courier New"/>
                <a:sym typeface="Courier New"/>
              </a:rPr>
              <a:t>select </a:t>
            </a:r>
            <a:r>
              <a:rPr lang="en" sz="1100">
                <a:solidFill>
                  <a:srgbClr val="A9B7C6"/>
                </a:solidFill>
                <a:latin typeface="Courier New"/>
                <a:ea typeface="Courier New"/>
                <a:cs typeface="Courier New"/>
                <a:sym typeface="Courier New"/>
              </a:rPr>
              <a:t>id </a:t>
            </a:r>
            <a:r>
              <a:rPr lang="en" sz="1100">
                <a:solidFill>
                  <a:srgbClr val="CC7832"/>
                </a:solidFill>
                <a:latin typeface="Courier New"/>
                <a:ea typeface="Courier New"/>
                <a:cs typeface="Courier New"/>
                <a:sym typeface="Courier New"/>
              </a:rPr>
              <a:t>from </a:t>
            </a:r>
            <a:r>
              <a:rPr lang="en" sz="1100">
                <a:solidFill>
                  <a:srgbClr val="A9B7C6"/>
                </a:solidFill>
                <a:latin typeface="Courier New"/>
                <a:ea typeface="Courier New"/>
                <a:cs typeface="Courier New"/>
                <a:sym typeface="Courier New"/>
              </a:rPr>
              <a:t>detail_polls </a:t>
            </a:r>
            <a:r>
              <a:rPr lang="en" sz="1100">
                <a:solidFill>
                  <a:srgbClr val="CC7832"/>
                </a:solidFill>
                <a:latin typeface="Courier New"/>
                <a:ea typeface="Courier New"/>
                <a:cs typeface="Courier New"/>
                <a:sym typeface="Courier New"/>
              </a:rPr>
              <a:t>where </a:t>
            </a:r>
            <a:r>
              <a:rPr lang="en" sz="1100">
                <a:solidFill>
                  <a:srgbClr val="A9B7C6"/>
                </a:solidFill>
                <a:latin typeface="Courier New"/>
                <a:ea typeface="Courier New"/>
                <a:cs typeface="Courier New"/>
                <a:sym typeface="Courier New"/>
              </a:rPr>
              <a:t>has_media_processed = </a:t>
            </a:r>
            <a:r>
              <a:rPr lang="en" sz="1100">
                <a:solidFill>
                  <a:srgbClr val="CC7832"/>
                </a:solidFill>
                <a:latin typeface="Courier New"/>
                <a:ea typeface="Courier New"/>
                <a:cs typeface="Courier New"/>
                <a:sym typeface="Courier New"/>
              </a:rPr>
              <a:t>true and </a:t>
            </a:r>
            <a:r>
              <a:rPr lang="en" sz="1100">
                <a:solidFill>
                  <a:srgbClr val="A9B7C6"/>
                </a:solidFill>
                <a:latin typeface="Courier New"/>
                <a:ea typeface="Courier New"/>
                <a:cs typeface="Courier New"/>
                <a:sym typeface="Courier New"/>
              </a:rPr>
              <a:t>id = posts.detail_id)</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when </a:t>
            </a:r>
            <a:r>
              <a:rPr lang="en" sz="1100">
                <a:solidFill>
                  <a:srgbClr val="A9B7C6"/>
                </a:solidFill>
                <a:latin typeface="Courier New"/>
                <a:ea typeface="Courier New"/>
                <a:cs typeface="Courier New"/>
                <a:sym typeface="Courier New"/>
              </a:rPr>
              <a:t>posts.detail_type = </a:t>
            </a:r>
            <a:r>
              <a:rPr lang="en" sz="1100">
                <a:solidFill>
                  <a:srgbClr val="6A8759"/>
                </a:solidFill>
                <a:latin typeface="Courier New"/>
                <a:ea typeface="Courier New"/>
                <a:cs typeface="Courier New"/>
                <a:sym typeface="Courier New"/>
              </a:rPr>
              <a:t>'live'</a:t>
            </a:r>
            <a:endParaRPr sz="1100">
              <a:solidFill>
                <a:srgbClr val="6A8759"/>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6A8759"/>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then </a:t>
            </a:r>
            <a:r>
              <a:rPr lang="en" sz="1100">
                <a:solidFill>
                  <a:srgbClr val="A9B7C6"/>
                </a:solidFill>
                <a:latin typeface="Courier New"/>
                <a:ea typeface="Courier New"/>
                <a:cs typeface="Courier New"/>
                <a:sym typeface="Courier New"/>
              </a:rPr>
              <a:t>(</a:t>
            </a:r>
            <a:r>
              <a:rPr lang="en" sz="1100">
                <a:solidFill>
                  <a:srgbClr val="CC7832"/>
                </a:solidFill>
                <a:latin typeface="Courier New"/>
                <a:ea typeface="Courier New"/>
                <a:cs typeface="Courier New"/>
                <a:sym typeface="Courier New"/>
              </a:rPr>
              <a:t>select </a:t>
            </a:r>
            <a:r>
              <a:rPr lang="en" sz="1100">
                <a:solidFill>
                  <a:srgbClr val="A9B7C6"/>
                </a:solidFill>
                <a:latin typeface="Courier New"/>
                <a:ea typeface="Courier New"/>
                <a:cs typeface="Courier New"/>
                <a:sym typeface="Courier New"/>
              </a:rPr>
              <a:t>id </a:t>
            </a:r>
            <a:r>
              <a:rPr lang="en" sz="1100">
                <a:solidFill>
                  <a:srgbClr val="CC7832"/>
                </a:solidFill>
                <a:latin typeface="Courier New"/>
                <a:ea typeface="Courier New"/>
                <a:cs typeface="Courier New"/>
                <a:sym typeface="Courier New"/>
              </a:rPr>
              <a:t>from </a:t>
            </a:r>
            <a:r>
              <a:rPr lang="en" sz="1100">
                <a:solidFill>
                  <a:srgbClr val="A9B7C6"/>
                </a:solidFill>
                <a:latin typeface="Courier New"/>
                <a:ea typeface="Courier New"/>
                <a:cs typeface="Courier New"/>
                <a:sym typeface="Courier New"/>
              </a:rPr>
              <a:t>detail_livestreams </a:t>
            </a:r>
            <a:r>
              <a:rPr lang="en" sz="1100">
                <a:solidFill>
                  <a:srgbClr val="CC7832"/>
                </a:solidFill>
                <a:latin typeface="Courier New"/>
                <a:ea typeface="Courier New"/>
                <a:cs typeface="Courier New"/>
                <a:sym typeface="Courier New"/>
              </a:rPr>
              <a:t>where </a:t>
            </a:r>
            <a:r>
              <a:rPr lang="en" sz="1100">
                <a:solidFill>
                  <a:srgbClr val="A9B7C6"/>
                </a:solidFill>
                <a:latin typeface="Courier New"/>
                <a:ea typeface="Courier New"/>
                <a:cs typeface="Courier New"/>
                <a:sym typeface="Courier New"/>
              </a:rPr>
              <a:t>has_media_processed = </a:t>
            </a:r>
            <a:r>
              <a:rPr lang="en" sz="1100">
                <a:solidFill>
                  <a:srgbClr val="CC7832"/>
                </a:solidFill>
                <a:latin typeface="Courier New"/>
                <a:ea typeface="Courier New"/>
                <a:cs typeface="Courier New"/>
                <a:sym typeface="Courier New"/>
              </a:rPr>
              <a:t>true and </a:t>
            </a:r>
            <a:r>
              <a:rPr lang="en" sz="1100">
                <a:solidFill>
                  <a:srgbClr val="A9B7C6"/>
                </a:solidFill>
                <a:latin typeface="Courier New"/>
                <a:ea typeface="Courier New"/>
                <a:cs typeface="Courier New"/>
                <a:sym typeface="Courier New"/>
              </a:rPr>
              <a:t>id = posts.detail_id)</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latin typeface="Courier New"/>
                <a:ea typeface="Courier New"/>
                <a:cs typeface="Courier New"/>
                <a:sym typeface="Courier New"/>
              </a:rPr>
              <a:t>    </a:t>
            </a:r>
            <a:r>
              <a:rPr lang="en" sz="1100">
                <a:solidFill>
                  <a:srgbClr val="CC7832"/>
                </a:solidFill>
                <a:latin typeface="Courier New"/>
                <a:ea typeface="Courier New"/>
                <a:cs typeface="Courier New"/>
                <a:sym typeface="Courier New"/>
              </a:rPr>
              <a:t>end</a:t>
            </a:r>
            <a:endParaRPr sz="1100">
              <a:solidFill>
                <a:srgbClr val="CC7832"/>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A9B7C6"/>
                </a:solidFill>
                <a:latin typeface="Courier New"/>
                <a:ea typeface="Courier New"/>
                <a:cs typeface="Courier New"/>
                <a:sym typeface="Courier New"/>
              </a:rPr>
              <a:t>  )</a:t>
            </a:r>
            <a:endParaRPr sz="1100">
              <a:solidFill>
                <a:srgbClr val="A9B7C6"/>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FFFFFF"/>
                </a:solidFill>
                <a:latin typeface="Courier New"/>
                <a:ea typeface="Courier New"/>
                <a:cs typeface="Courier New"/>
                <a:sym typeface="Courier New"/>
              </a:rPr>
              <a:t>SQL</a:t>
            </a:r>
            <a:r>
              <a:rPr lang="en" sz="1100">
                <a:solidFill>
                  <a:srgbClr val="FFFFFF"/>
                </a:solidFill>
                <a:latin typeface="Courier New"/>
                <a:ea typeface="Courier New"/>
                <a:cs typeface="Courier New"/>
                <a:sym typeface="Courier New"/>
              </a:rPr>
              <a:t>)</a:t>
            </a:r>
            <a:r>
              <a:rPr lang="en" sz="1100">
                <a:solidFill>
                  <a:srgbClr val="E66600"/>
                </a:solidFill>
                <a:latin typeface="Courier New"/>
                <a:ea typeface="Courier New"/>
                <a:cs typeface="Courier New"/>
                <a:sym typeface="Courier New"/>
              </a:rPr>
              <a:t>;</a:t>
            </a:r>
            <a:endParaRPr>
              <a:latin typeface="IBM Plex Sans"/>
              <a:ea typeface="IBM Plex Sans"/>
              <a:cs typeface="IBM Plex Sans"/>
              <a:sym typeface="IBM Plex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86"/>
          <p:cNvPicPr preferRelativeResize="0"/>
          <p:nvPr/>
        </p:nvPicPr>
        <p:blipFill>
          <a:blip r:embed="rId3">
            <a:alphaModFix/>
          </a:blip>
          <a:stretch>
            <a:fillRect/>
          </a:stretch>
        </p:blipFill>
        <p:spPr>
          <a:xfrm>
            <a:off x="-30775" y="-615250"/>
            <a:ext cx="4594801" cy="5758749"/>
          </a:xfrm>
          <a:prstGeom prst="rect">
            <a:avLst/>
          </a:prstGeom>
          <a:noFill/>
          <a:ln>
            <a:noFill/>
          </a:ln>
        </p:spPr>
      </p:pic>
      <p:pic>
        <p:nvPicPr>
          <p:cNvPr id="503" name="Google Shape;503;p86"/>
          <p:cNvPicPr preferRelativeResize="0"/>
          <p:nvPr/>
        </p:nvPicPr>
        <p:blipFill>
          <a:blip r:embed="rId4">
            <a:alphaModFix/>
          </a:blip>
          <a:stretch>
            <a:fillRect/>
          </a:stretch>
        </p:blipFill>
        <p:spPr>
          <a:xfrm>
            <a:off x="4564025" y="-615250"/>
            <a:ext cx="4594801" cy="5832181"/>
          </a:xfrm>
          <a:prstGeom prst="rect">
            <a:avLst/>
          </a:prstGeom>
          <a:noFill/>
          <a:ln>
            <a:noFill/>
          </a:ln>
        </p:spPr>
      </p:pic>
      <p:sp>
        <p:nvSpPr>
          <p:cNvPr id="504" name="Google Shape;504;p86"/>
          <p:cNvSpPr txBox="1"/>
          <p:nvPr/>
        </p:nvSpPr>
        <p:spPr>
          <a:xfrm>
            <a:off x="276950" y="1697375"/>
            <a:ext cx="10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IBM Plex Sans"/>
                <a:ea typeface="IBM Plex Sans"/>
                <a:cs typeface="IBM Plex Sans"/>
                <a:sym typeface="IBM Plex Sans"/>
              </a:rPr>
              <a:t>Database</a:t>
            </a:r>
            <a:endParaRPr>
              <a:solidFill>
                <a:srgbClr val="FF0000"/>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a:solidFill>
                  <a:srgbClr val="FF0000"/>
                </a:solidFill>
                <a:latin typeface="IBM Plex Sans"/>
                <a:ea typeface="IBM Plex Sans"/>
                <a:cs typeface="IBM Plex Sans"/>
                <a:sym typeface="IBM Plex Sans"/>
              </a:rPr>
              <a:t>insights</a:t>
            </a:r>
            <a:endParaRPr>
              <a:solidFill>
                <a:srgbClr val="FF0000"/>
              </a:solidFill>
              <a:latin typeface="IBM Plex Sans"/>
              <a:ea typeface="IBM Plex Sans"/>
              <a:cs typeface="IBM Plex Sans"/>
              <a:sym typeface="IBM Plex Sans"/>
            </a:endParaRPr>
          </a:p>
        </p:txBody>
      </p:sp>
      <p:sp>
        <p:nvSpPr>
          <p:cNvPr id="505" name="Google Shape;505;p86"/>
          <p:cNvSpPr txBox="1"/>
          <p:nvPr/>
        </p:nvSpPr>
        <p:spPr>
          <a:xfrm>
            <a:off x="5101050" y="2768975"/>
            <a:ext cx="111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IBM Plex Sans"/>
                <a:ea typeface="IBM Plex Sans"/>
                <a:cs typeface="IBM Plex Sans"/>
                <a:sym typeface="IBM Plex Sans"/>
              </a:rPr>
              <a:t>Kubernetes insights</a:t>
            </a:r>
            <a:endParaRPr>
              <a:solidFill>
                <a:srgbClr val="FF0000"/>
              </a:solidFill>
              <a:latin typeface="IBM Plex Sans"/>
              <a:ea typeface="IBM Plex Sans"/>
              <a:cs typeface="IBM Plex Sans"/>
              <a:sym typeface="IBM Plex Sans"/>
            </a:endParaRPr>
          </a:p>
        </p:txBody>
      </p:sp>
      <p:sp>
        <p:nvSpPr>
          <p:cNvPr id="506" name="Google Shape;506;p86"/>
          <p:cNvSpPr/>
          <p:nvPr/>
        </p:nvSpPr>
        <p:spPr>
          <a:xfrm>
            <a:off x="1687150" y="410425"/>
            <a:ext cx="288600" cy="4497300"/>
          </a:xfrm>
          <a:prstGeom prst="rect">
            <a:avLst/>
          </a:prstGeom>
          <a:solidFill>
            <a:srgbClr val="FFE700">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6"/>
          <p:cNvSpPr/>
          <p:nvPr/>
        </p:nvSpPr>
        <p:spPr>
          <a:xfrm>
            <a:off x="2967750" y="410425"/>
            <a:ext cx="288600" cy="4497300"/>
          </a:xfrm>
          <a:prstGeom prst="rect">
            <a:avLst/>
          </a:prstGeom>
          <a:solidFill>
            <a:srgbClr val="FFE700">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6"/>
          <p:cNvSpPr/>
          <p:nvPr/>
        </p:nvSpPr>
        <p:spPr>
          <a:xfrm>
            <a:off x="7545725" y="410425"/>
            <a:ext cx="288600" cy="4497300"/>
          </a:xfrm>
          <a:prstGeom prst="rect">
            <a:avLst/>
          </a:prstGeom>
          <a:solidFill>
            <a:srgbClr val="FFE700">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6"/>
          <p:cNvSpPr txBox="1"/>
          <p:nvPr/>
        </p:nvSpPr>
        <p:spPr>
          <a:xfrm>
            <a:off x="1377550" y="4487100"/>
            <a:ext cx="907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BM Plex Sans"/>
                <a:ea typeface="IBM Plex Sans"/>
                <a:cs typeface="IBM Plex Sans"/>
                <a:sym typeface="IBM Plex Sans"/>
              </a:rPr>
              <a:t>Výpadek DB</a:t>
            </a:r>
            <a:endParaRPr sz="1000">
              <a:latin typeface="IBM Plex Sans"/>
              <a:ea typeface="IBM Plex Sans"/>
              <a:cs typeface="IBM Plex Sans"/>
              <a:sym typeface="IBM Plex Sans"/>
            </a:endParaRPr>
          </a:p>
        </p:txBody>
      </p:sp>
      <p:sp>
        <p:nvSpPr>
          <p:cNvPr id="510" name="Google Shape;510;p86"/>
          <p:cNvSpPr txBox="1"/>
          <p:nvPr/>
        </p:nvSpPr>
        <p:spPr>
          <a:xfrm>
            <a:off x="2812950" y="4487100"/>
            <a:ext cx="598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BM Plex Sans"/>
                <a:ea typeface="IBM Plex Sans"/>
                <a:cs typeface="IBM Plex Sans"/>
                <a:sym typeface="IBM Plex Sans"/>
              </a:rPr>
              <a:t>Redis</a:t>
            </a:r>
            <a:endParaRPr sz="1000">
              <a:latin typeface="IBM Plex Sans"/>
              <a:ea typeface="IBM Plex Sans"/>
              <a:cs typeface="IBM Plex Sans"/>
              <a:sym typeface="IBM Plex Sans"/>
            </a:endParaRPr>
          </a:p>
        </p:txBody>
      </p:sp>
      <p:sp>
        <p:nvSpPr>
          <p:cNvPr id="511" name="Google Shape;511;p86"/>
          <p:cNvSpPr txBox="1"/>
          <p:nvPr/>
        </p:nvSpPr>
        <p:spPr>
          <a:xfrm>
            <a:off x="7390925" y="3748200"/>
            <a:ext cx="598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IBM Plex Sans"/>
                <a:ea typeface="IBM Plex Sans"/>
                <a:cs typeface="IBM Plex Sans"/>
                <a:sym typeface="IBM Plex Sans"/>
              </a:rPr>
              <a:t>Redis</a:t>
            </a:r>
            <a:endParaRPr sz="1000">
              <a:latin typeface="IBM Plex Sans"/>
              <a:ea typeface="IBM Plex Sans"/>
              <a:cs typeface="IBM Plex Sans"/>
              <a:sym typeface="IBM Plex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Časový odhad &amp; Learning new shit</a:t>
            </a:r>
            <a:endParaRPr/>
          </a:p>
        </p:txBody>
      </p:sp>
      <p:sp>
        <p:nvSpPr>
          <p:cNvPr id="517" name="Google Shape;517;p87"/>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Z plánovaných cca 2 dnů bylo asi 6+ (překročení plánu o 300%)</a:t>
            </a:r>
            <a:endParaRPr b="1" sz="2000"/>
          </a:p>
          <a:p>
            <a:pPr indent="-355600" lvl="0" marL="457200" rtl="0" algn="l">
              <a:lnSpc>
                <a:spcPct val="150000"/>
              </a:lnSpc>
              <a:spcBef>
                <a:spcPts val="0"/>
              </a:spcBef>
              <a:spcAft>
                <a:spcPts val="0"/>
              </a:spcAft>
              <a:buSzPts val="2000"/>
              <a:buChar char="■"/>
            </a:pPr>
            <a:r>
              <a:rPr b="1" lang="en" sz="2000"/>
              <a:t>Engineering team (David) &amp; operations team (opět David) se musí naučit:</a:t>
            </a:r>
            <a:endParaRPr b="1" sz="2000"/>
          </a:p>
          <a:p>
            <a:pPr indent="-355600" lvl="1" marL="914400" rtl="0" algn="l">
              <a:lnSpc>
                <a:spcPct val="150000"/>
              </a:lnSpc>
              <a:spcBef>
                <a:spcPts val="0"/>
              </a:spcBef>
              <a:spcAft>
                <a:spcPts val="0"/>
              </a:spcAft>
              <a:buSzPts val="2000"/>
              <a:buChar char="◻"/>
            </a:pPr>
            <a:r>
              <a:rPr b="1" lang="en" sz="2000"/>
              <a:t>Docker</a:t>
            </a:r>
            <a:endParaRPr b="1" sz="2000"/>
          </a:p>
          <a:p>
            <a:pPr indent="-355600" lvl="1" marL="914400" rtl="0" algn="l">
              <a:lnSpc>
                <a:spcPct val="150000"/>
              </a:lnSpc>
              <a:spcBef>
                <a:spcPts val="0"/>
              </a:spcBef>
              <a:spcAft>
                <a:spcPts val="0"/>
              </a:spcAft>
              <a:buSzPts val="2000"/>
              <a:buChar char="◻"/>
            </a:pPr>
            <a:r>
              <a:rPr b="1" lang="en" sz="2000"/>
              <a:t>Kubernetes</a:t>
            </a:r>
            <a:endParaRPr b="1" sz="2000"/>
          </a:p>
          <a:p>
            <a:pPr indent="-355600" lvl="1" marL="914400" rtl="0" algn="l">
              <a:lnSpc>
                <a:spcPct val="150000"/>
              </a:lnSpc>
              <a:spcBef>
                <a:spcPts val="0"/>
              </a:spcBef>
              <a:spcAft>
                <a:spcPts val="0"/>
              </a:spcAft>
              <a:buSzPts val="2000"/>
              <a:buChar char="◻"/>
            </a:pPr>
            <a:r>
              <a:rPr b="1" lang="en" sz="2000"/>
              <a:t>Cloud (+ Terraform)</a:t>
            </a:r>
            <a:endParaRPr b="1" sz="2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čem to dnes bude</a:t>
            </a:r>
            <a:endParaRPr/>
          </a:p>
        </p:txBody>
      </p:sp>
      <p:sp>
        <p:nvSpPr>
          <p:cNvPr id="523" name="Google Shape;523;p88"/>
          <p:cNvSpPr txBox="1"/>
          <p:nvPr>
            <p:ph idx="1" type="body"/>
          </p:nvPr>
        </p:nvSpPr>
        <p:spPr>
          <a:xfrm>
            <a:off x="311700" y="973513"/>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strike="sngStrike"/>
              <a:t>Technologický stack</a:t>
            </a:r>
            <a:endParaRPr b="1" sz="2000" strike="sngStrike"/>
          </a:p>
          <a:p>
            <a:pPr indent="-355600" lvl="0" marL="457200" rtl="0" algn="l">
              <a:lnSpc>
                <a:spcPct val="150000"/>
              </a:lnSpc>
              <a:spcBef>
                <a:spcPts val="0"/>
              </a:spcBef>
              <a:spcAft>
                <a:spcPts val="0"/>
              </a:spcAft>
              <a:buSzPts val="2000"/>
              <a:buChar char="■"/>
            </a:pPr>
            <a:r>
              <a:rPr b="1" lang="en" sz="2000" strike="sngStrike"/>
              <a:t>Původní stav</a:t>
            </a:r>
            <a:endParaRPr b="1" sz="2000" strike="sngStrike"/>
          </a:p>
          <a:p>
            <a:pPr indent="-355600" lvl="0" marL="457200" marR="0" rtl="0" algn="l">
              <a:lnSpc>
                <a:spcPct val="150000"/>
              </a:lnSpc>
              <a:spcBef>
                <a:spcPts val="0"/>
              </a:spcBef>
              <a:spcAft>
                <a:spcPts val="0"/>
              </a:spcAft>
              <a:buSzPts val="2000"/>
              <a:buChar char="■"/>
            </a:pPr>
            <a:r>
              <a:rPr b="1" lang="en" sz="2000" strike="sngStrike"/>
              <a:t>Nový stack</a:t>
            </a:r>
            <a:endParaRPr b="1" sz="2000" strike="sngStrike"/>
          </a:p>
          <a:p>
            <a:pPr indent="-355600" lvl="0" marL="457200" rtl="0" algn="l">
              <a:lnSpc>
                <a:spcPct val="150000"/>
              </a:lnSpc>
              <a:spcBef>
                <a:spcPts val="0"/>
              </a:spcBef>
              <a:spcAft>
                <a:spcPts val="0"/>
              </a:spcAft>
              <a:buSzPts val="2000"/>
              <a:buChar char="■"/>
            </a:pPr>
            <a:r>
              <a:rPr b="1" lang="en" sz="2000" strike="sngStrike"/>
              <a:t>Změny v aplikaci</a:t>
            </a:r>
            <a:endParaRPr b="1" sz="2000"/>
          </a:p>
          <a:p>
            <a:pPr indent="-355600" lvl="0" marL="457200" rtl="0" algn="l">
              <a:lnSpc>
                <a:spcPct val="150000"/>
              </a:lnSpc>
              <a:spcBef>
                <a:spcPts val="0"/>
              </a:spcBef>
              <a:spcAft>
                <a:spcPts val="0"/>
              </a:spcAft>
              <a:buSzPts val="2000"/>
              <a:buChar char="■"/>
            </a:pPr>
            <a:r>
              <a:rPr b="1" lang="en" sz="2000" strike="sngStrike"/>
              <a:t>Změny v deploymentu</a:t>
            </a:r>
            <a:endParaRPr b="1" sz="2000" strike="sngStrike"/>
          </a:p>
          <a:p>
            <a:pPr indent="-355600" lvl="0" marL="457200" rtl="0" algn="l">
              <a:lnSpc>
                <a:spcPct val="150000"/>
              </a:lnSpc>
              <a:spcBef>
                <a:spcPts val="0"/>
              </a:spcBef>
              <a:spcAft>
                <a:spcPts val="0"/>
              </a:spcAft>
              <a:buSzPts val="2000"/>
              <a:buChar char="■"/>
            </a:pPr>
            <a:r>
              <a:rPr b="1" lang="en" sz="2000" strike="sngStrike"/>
              <a:t>Fuckupy</a:t>
            </a:r>
            <a:endParaRPr b="1" sz="2000" strike="sngStrike"/>
          </a:p>
          <a:p>
            <a:pPr indent="-355600" lvl="0" marL="457200" rtl="0" algn="l">
              <a:lnSpc>
                <a:spcPct val="150000"/>
              </a:lnSpc>
              <a:spcBef>
                <a:spcPts val="0"/>
              </a:spcBef>
              <a:spcAft>
                <a:spcPts val="0"/>
              </a:spcAft>
              <a:buSzPts val="2000"/>
              <a:buChar char="■"/>
            </a:pPr>
            <a:r>
              <a:rPr b="1" lang="en" sz="2000"/>
              <a:t>Výsledek</a:t>
            </a:r>
            <a:endParaRPr b="1" sz="2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89"/>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Výsledek</a:t>
            </a:r>
            <a:endParaRPr b="1" sz="5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9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Shrnutí</a:t>
            </a:r>
            <a:endParaRPr/>
          </a:p>
        </p:txBody>
      </p:sp>
      <p:sp>
        <p:nvSpPr>
          <p:cNvPr id="535" name="Google Shape;535;p90"/>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Migrace splnila očekávání (krom časové náročnosti)</a:t>
            </a:r>
            <a:endParaRPr b="1" sz="2000"/>
          </a:p>
          <a:p>
            <a:pPr indent="-355600" lvl="0" marL="457200" rtl="0" algn="l">
              <a:lnSpc>
                <a:spcPct val="150000"/>
              </a:lnSpc>
              <a:spcBef>
                <a:spcPts val="0"/>
              </a:spcBef>
              <a:spcAft>
                <a:spcPts val="0"/>
              </a:spcAft>
              <a:buSzPts val="2000"/>
              <a:buChar char="■"/>
            </a:pPr>
            <a:r>
              <a:rPr b="1" lang="en" sz="2000"/>
              <a:t>Škálovatelné HA řešení</a:t>
            </a:r>
            <a:endParaRPr b="1" sz="2000"/>
          </a:p>
          <a:p>
            <a:pPr indent="-355600" lvl="0" marL="457200" rtl="0" algn="l">
              <a:lnSpc>
                <a:spcPct val="150000"/>
              </a:lnSpc>
              <a:spcBef>
                <a:spcPts val="0"/>
              </a:spcBef>
              <a:spcAft>
                <a:spcPts val="0"/>
              </a:spcAft>
              <a:buSzPts val="2000"/>
              <a:buChar char="■"/>
            </a:pPr>
            <a:r>
              <a:rPr b="1" lang="en" sz="2000"/>
              <a:t>Unifikovaný deployment stack nad Kubernetes</a:t>
            </a:r>
            <a:endParaRPr b="1" sz="2000"/>
          </a:p>
          <a:p>
            <a:pPr indent="-355600" lvl="0" marL="457200" rtl="0" algn="l">
              <a:lnSpc>
                <a:spcPct val="150000"/>
              </a:lnSpc>
              <a:spcBef>
                <a:spcPts val="0"/>
              </a:spcBef>
              <a:spcAft>
                <a:spcPts val="0"/>
              </a:spcAft>
              <a:buSzPts val="2000"/>
              <a:buChar char="■"/>
            </a:pPr>
            <a:r>
              <a:rPr b="1" lang="en" sz="2000"/>
              <a:t>Odstranění </a:t>
            </a:r>
            <a:r>
              <a:rPr b="1" lang="en" sz="2000"/>
              <a:t>velké</a:t>
            </a:r>
            <a:r>
              <a:rPr b="1" lang="en" sz="2000"/>
              <a:t> </a:t>
            </a:r>
            <a:r>
              <a:rPr b="1" lang="en" sz="2000"/>
              <a:t>části</a:t>
            </a:r>
            <a:r>
              <a:rPr b="1" lang="en" sz="2000"/>
              <a:t> technologického dluhu</a:t>
            </a:r>
            <a:endParaRPr b="1" sz="2000"/>
          </a:p>
          <a:p>
            <a:pPr indent="-355600" lvl="0" marL="457200" rtl="0" algn="l">
              <a:lnSpc>
                <a:spcPct val="150000"/>
              </a:lnSpc>
              <a:spcBef>
                <a:spcPts val="0"/>
              </a:spcBef>
              <a:spcAft>
                <a:spcPts val="0"/>
              </a:spcAft>
              <a:buSzPts val="2000"/>
              <a:buChar char="■"/>
            </a:pPr>
            <a:r>
              <a:rPr b="1" lang="en" sz="2000"/>
              <a:t>Jednodušší onboarding vývojářů díky Dockerizaci</a:t>
            </a:r>
            <a:endParaRPr b="1" sz="2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ale</a:t>
            </a:r>
            <a:endParaRPr/>
          </a:p>
        </p:txBody>
      </p:sp>
      <p:sp>
        <p:nvSpPr>
          <p:cNvPr id="541" name="Google Shape;541;p91"/>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Pomalejší, než na VPS díky latenci k DB</a:t>
            </a:r>
            <a:endParaRPr b="1" sz="2000"/>
          </a:p>
          <a:p>
            <a:pPr indent="-355600" lvl="1" marL="914400" rtl="0" algn="l">
              <a:lnSpc>
                <a:spcPct val="150000"/>
              </a:lnSpc>
              <a:spcBef>
                <a:spcPts val="0"/>
              </a:spcBef>
              <a:spcAft>
                <a:spcPts val="0"/>
              </a:spcAft>
              <a:buSzPts val="2000"/>
              <a:buChar char="◻"/>
            </a:pPr>
            <a:r>
              <a:rPr b="1" lang="en" sz="2000"/>
              <a:t>Na VPS nebyla potřeba tolik řešit optimalizace,</a:t>
            </a:r>
            <a:br>
              <a:rPr b="1" lang="en" sz="2000"/>
            </a:br>
            <a:r>
              <a:rPr b="1" lang="en" sz="2000"/>
              <a:t>fungovalo to</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Problém</a:t>
            </a:r>
            <a:endParaRPr b="1" sz="5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budoucna</a:t>
            </a:r>
            <a:endParaRPr/>
          </a:p>
        </p:txBody>
      </p:sp>
      <p:sp>
        <p:nvSpPr>
          <p:cNvPr id="547" name="Google Shape;547;p92"/>
          <p:cNvSpPr txBox="1"/>
          <p:nvPr>
            <p:ph idx="1" type="body"/>
          </p:nvPr>
        </p:nvSpPr>
        <p:spPr>
          <a:xfrm>
            <a:off x="311700" y="1250150"/>
            <a:ext cx="8142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Optimalizace nejen SQL</a:t>
            </a:r>
            <a:endParaRPr b="1" sz="2000"/>
          </a:p>
          <a:p>
            <a:pPr indent="-355600" lvl="0" marL="457200" rtl="0" algn="l">
              <a:lnSpc>
                <a:spcPct val="150000"/>
              </a:lnSpc>
              <a:spcBef>
                <a:spcPts val="0"/>
              </a:spcBef>
              <a:spcAft>
                <a:spcPts val="0"/>
              </a:spcAft>
              <a:buSzPts val="2000"/>
              <a:buChar char="■"/>
            </a:pPr>
            <a:r>
              <a:rPr b="1" lang="en" sz="2000"/>
              <a:t>Monitoring</a:t>
            </a:r>
            <a:endParaRPr b="1" sz="2000"/>
          </a:p>
          <a:p>
            <a:pPr indent="-355600" lvl="0" marL="457200" rtl="0" algn="l">
              <a:lnSpc>
                <a:spcPct val="150000"/>
              </a:lnSpc>
              <a:spcBef>
                <a:spcPts val="0"/>
              </a:spcBef>
              <a:spcAft>
                <a:spcPts val="0"/>
              </a:spcAft>
              <a:buSzPts val="2000"/>
              <a:buChar char="■"/>
            </a:pPr>
            <a:r>
              <a:rPr b="1" lang="en" sz="2000"/>
              <a:t>GitOps</a:t>
            </a:r>
            <a:endParaRPr b="1" sz="2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3"/>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7500"/>
              <a:t>Díky za pozornost</a:t>
            </a:r>
            <a:endParaRPr b="1" sz="75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4"/>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7500"/>
              <a:t>Otázky?</a:t>
            </a:r>
            <a:endParaRPr b="1" sz="75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5"/>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4500">
                <a:solidFill>
                  <a:schemeClr val="hlink"/>
                </a:solidFill>
                <a:uFill>
                  <a:noFill/>
                </a:uFill>
                <a:hlinkClick r:id="rId3"/>
              </a:rPr>
              <a:t>ondrej@sika.io</a:t>
            </a:r>
            <a:endParaRPr b="1" sz="4500"/>
          </a:p>
          <a:p>
            <a:pPr indent="0" lvl="0" marL="0" marR="0" rtl="0" algn="l">
              <a:lnSpc>
                <a:spcPct val="115000"/>
              </a:lnSpc>
              <a:spcBef>
                <a:spcPts val="1600"/>
              </a:spcBef>
              <a:spcAft>
                <a:spcPts val="0"/>
              </a:spcAft>
              <a:buClr>
                <a:schemeClr val="dk1"/>
              </a:buClr>
              <a:buSzPts val="1100"/>
              <a:buFont typeface="Arial"/>
              <a:buNone/>
            </a:pPr>
            <a:r>
              <a:rPr b="1" lang="en" sz="4500">
                <a:solidFill>
                  <a:schemeClr val="hlink"/>
                </a:solidFill>
                <a:uFill>
                  <a:noFill/>
                </a:uFill>
                <a:hlinkClick r:id="rId4"/>
              </a:rPr>
              <a:t>david@pickey.cz</a:t>
            </a:r>
            <a:endParaRPr b="1" sz="4500"/>
          </a:p>
          <a:p>
            <a:pPr indent="0" lvl="0" marL="0" marR="0" rtl="0" algn="l">
              <a:lnSpc>
                <a:spcPct val="115000"/>
              </a:lnSpc>
              <a:spcBef>
                <a:spcPts val="1600"/>
              </a:spcBef>
              <a:spcAft>
                <a:spcPts val="0"/>
              </a:spcAft>
              <a:buClr>
                <a:schemeClr val="dk1"/>
              </a:buClr>
              <a:buSzPts val="1100"/>
              <a:buFont typeface="Arial"/>
              <a:buNone/>
            </a:pPr>
            <a:r>
              <a:rPr b="1" lang="en" sz="4500">
                <a:solidFill>
                  <a:schemeClr val="hlink"/>
                </a:solidFill>
                <a:uFill>
                  <a:noFill/>
                </a:uFill>
                <a:hlinkClick r:id="rId5"/>
              </a:rPr>
              <a:t>www.pickey.cz</a:t>
            </a:r>
            <a:endParaRPr b="1" sz="4500"/>
          </a:p>
          <a:p>
            <a:pPr indent="0" lvl="0" marL="0" marR="0" rtl="0" algn="l">
              <a:lnSpc>
                <a:spcPct val="115000"/>
              </a:lnSpc>
              <a:spcBef>
                <a:spcPts val="1600"/>
              </a:spcBef>
              <a:spcAft>
                <a:spcPts val="1600"/>
              </a:spcAft>
              <a:buClr>
                <a:schemeClr val="dk1"/>
              </a:buClr>
              <a:buSzPts val="1100"/>
              <a:buFont typeface="Arial"/>
              <a:buNone/>
            </a:pPr>
            <a:r>
              <a:rPr b="1" lang="en" sz="4500">
                <a:solidFill>
                  <a:schemeClr val="hlink"/>
                </a:solidFill>
                <a:uFill>
                  <a:noFill/>
                </a:uFill>
                <a:hlinkClick r:id="rId6"/>
              </a:rPr>
              <a:t>sika.link/slides</a:t>
            </a:r>
            <a:endParaRPr b="1" sz="45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6"/>
          <p:cNvSpPr txBox="1"/>
          <p:nvPr>
            <p:ph type="title"/>
          </p:nvPr>
        </p:nvSpPr>
        <p:spPr>
          <a:xfrm>
            <a:off x="283100" y="712150"/>
            <a:ext cx="8518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rgbClr val="FFFFFF"/>
                </a:solidFill>
              </a:rPr>
              <a:t>Slides</a:t>
            </a:r>
            <a:br>
              <a:rPr lang="en">
                <a:solidFill>
                  <a:srgbClr val="FFFFFF"/>
                </a:solidFill>
              </a:rPr>
            </a:br>
            <a:r>
              <a:rPr lang="en" sz="4200">
                <a:solidFill>
                  <a:srgbClr val="FFFFFF"/>
                </a:solidFill>
              </a:rPr>
              <a:t>sika.link/slides</a:t>
            </a:r>
            <a:endParaRPr sz="42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rPr b="0" lang="en" sz="2400">
                <a:solidFill>
                  <a:schemeClr val="lt1"/>
                </a:solidFill>
              </a:rPr>
              <a:t>What's next?</a:t>
            </a:r>
            <a:endParaRPr b="0" sz="2400">
              <a:solidFill>
                <a:srgbClr val="FFFFFF"/>
              </a:solidFill>
            </a:endParaRPr>
          </a:p>
          <a:p>
            <a:pPr indent="0" lvl="0" marL="0" rtl="0" algn="l">
              <a:spcBef>
                <a:spcPts val="0"/>
              </a:spcBef>
              <a:spcAft>
                <a:spcPts val="0"/>
              </a:spcAft>
              <a:buNone/>
            </a:pPr>
            <a:r>
              <a:rPr lang="en" sz="4200">
                <a:solidFill>
                  <a:schemeClr val="lt1"/>
                </a:solidFill>
              </a:rPr>
              <a:t>sika.link/next</a:t>
            </a:r>
            <a:endParaRPr sz="42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b="0" sz="2400">
              <a:solidFill>
                <a:schemeClr val="lt1"/>
              </a:solidFill>
            </a:endParaRPr>
          </a:p>
          <a:p>
            <a:pPr indent="0" lvl="0" marL="0" rtl="0" algn="l">
              <a:spcBef>
                <a:spcPts val="0"/>
              </a:spcBef>
              <a:spcAft>
                <a:spcPts val="0"/>
              </a:spcAft>
              <a:buNone/>
            </a:pPr>
            <a:r>
              <a:t/>
            </a:r>
            <a:endParaRPr sz="42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Problém</a:t>
            </a:r>
            <a:endParaRPr/>
          </a:p>
        </p:txBody>
      </p:sp>
      <p:sp>
        <p:nvSpPr>
          <p:cNvPr id="113" name="Google Shape;113;p21"/>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b="1" lang="en" sz="2000"/>
              <a:t>Spolehlivost / Dostupnost</a:t>
            </a:r>
            <a:endParaRPr b="1" sz="2000"/>
          </a:p>
          <a:p>
            <a:pPr indent="-355600" lvl="0" marL="457200" rtl="0" algn="l">
              <a:lnSpc>
                <a:spcPct val="150000"/>
              </a:lnSpc>
              <a:spcBef>
                <a:spcPts val="0"/>
              </a:spcBef>
              <a:spcAft>
                <a:spcPts val="0"/>
              </a:spcAft>
              <a:buSzPts val="2000"/>
              <a:buChar char="■"/>
            </a:pPr>
            <a:r>
              <a:rPr b="1" lang="en" sz="2000"/>
              <a:t>Zero time deployment</a:t>
            </a:r>
            <a:endParaRPr b="1" sz="2000"/>
          </a:p>
          <a:p>
            <a:pPr indent="-355600" lvl="0" marL="457200" rtl="0" algn="l">
              <a:lnSpc>
                <a:spcPct val="150000"/>
              </a:lnSpc>
              <a:spcBef>
                <a:spcPts val="0"/>
              </a:spcBef>
              <a:spcAft>
                <a:spcPts val="0"/>
              </a:spcAft>
              <a:buSzPts val="2000"/>
              <a:buChar char="■"/>
            </a:pPr>
            <a:r>
              <a:rPr b="1" lang="en" sz="2000"/>
              <a:t>Škálovatelnost</a:t>
            </a:r>
            <a:endParaRPr b="1" sz="2000"/>
          </a:p>
          <a:p>
            <a:pPr indent="-355600" lvl="0" marL="457200" rtl="0" algn="l">
              <a:lnSpc>
                <a:spcPct val="150000"/>
              </a:lnSpc>
              <a:spcBef>
                <a:spcPts val="0"/>
              </a:spcBef>
              <a:spcAft>
                <a:spcPts val="0"/>
              </a:spcAft>
              <a:buSzPts val="2000"/>
              <a:buChar char="■"/>
            </a:pPr>
            <a:r>
              <a:rPr b="1" lang="en" sz="2000"/>
              <a:t>Udržitelnost &amp; technologický dluh</a:t>
            </a:r>
            <a:endParaRPr b="1"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ndrej Sika - prezentace tmava v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E1E1E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